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6" r:id="rId3"/>
    <p:sldId id="263" r:id="rId4"/>
    <p:sldId id="262" r:id="rId5"/>
    <p:sldId id="265" r:id="rId6"/>
    <p:sldId id="260" r:id="rId7"/>
    <p:sldId id="264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99"/>
    <a:srgbClr val="04374A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04" autoAdjust="0"/>
  </p:normalViewPr>
  <p:slideViewPr>
    <p:cSldViewPr>
      <p:cViewPr>
        <p:scale>
          <a:sx n="66" d="100"/>
          <a:sy n="66" d="100"/>
        </p:scale>
        <p:origin x="-15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96752"/>
            <a:ext cx="5328592" cy="1224136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51520" y="53374"/>
            <a:ext cx="8712968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2"/>
          <p:cNvSpPr>
            <a:spLocks noGrp="1"/>
          </p:cNvSpPr>
          <p:nvPr>
            <p:ph idx="1"/>
          </p:nvPr>
        </p:nvSpPr>
        <p:spPr>
          <a:xfrm>
            <a:off x="107504" y="1556792"/>
            <a:ext cx="5832648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4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3374"/>
            <a:ext cx="8712968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1556792"/>
            <a:ext cx="5832648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44824"/>
            <a:ext cx="5328592" cy="122413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99FF"/>
                </a:solidFill>
              </a:rPr>
              <a:t>Профилактика </a:t>
            </a:r>
            <a:r>
              <a:rPr lang="ru-RU" dirty="0" err="1" smtClean="0">
                <a:solidFill>
                  <a:srgbClr val="3399FF"/>
                </a:solidFill>
              </a:rPr>
              <a:t>дисграфии</a:t>
            </a:r>
            <a:r>
              <a:rPr lang="ru-RU" dirty="0" smtClean="0">
                <a:solidFill>
                  <a:srgbClr val="3399FF"/>
                </a:solidFill>
              </a:rPr>
              <a:t> и </a:t>
            </a:r>
            <a:r>
              <a:rPr lang="ru-RU" dirty="0" err="1" smtClean="0">
                <a:solidFill>
                  <a:srgbClr val="3399FF"/>
                </a:solidFill>
              </a:rPr>
              <a:t>дислексии</a:t>
            </a:r>
            <a:r>
              <a:rPr lang="ru-RU" dirty="0" smtClean="0">
                <a:solidFill>
                  <a:srgbClr val="3399FF"/>
                </a:solidFill>
              </a:rPr>
              <a:t> </a:t>
            </a:r>
            <a:r>
              <a:rPr lang="ru-RU" sz="3200" dirty="0" smtClean="0">
                <a:solidFill>
                  <a:srgbClr val="3399FF"/>
                </a:solidFill>
              </a:rPr>
              <a:t>у дошкольников с нарушениями речи</a:t>
            </a:r>
            <a:endParaRPr lang="ru-RU" b="1" dirty="0">
              <a:solidFill>
                <a:srgbClr val="3399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332656"/>
            <a:ext cx="2926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 МАДОУ Детский сад №209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Работа на уровне предложения.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6624736" cy="518457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Выделение границ предложений в тексте.</a:t>
            </a:r>
          </a:p>
          <a:p>
            <a:pPr marL="0" indent="0">
              <a:buNone/>
            </a:pPr>
            <a:r>
              <a:rPr lang="ru-RU" dirty="0"/>
              <a:t>Хлопнуть в ладоши, когда, по мнению ребенка, смысловая фраза закончилась. Взрослый монотонно читает фразы.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Соединение частей разорванных предложений:</a:t>
            </a:r>
          </a:p>
          <a:p>
            <a:pPr marL="0" indent="0">
              <a:buNone/>
            </a:pPr>
            <a:r>
              <a:rPr lang="ru-RU" i="1" dirty="0"/>
              <a:t>Падает липкий. Снег громко лает. Шарик</a:t>
            </a:r>
            <a:r>
              <a:rPr lang="ru-RU" i="1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Выделение всех слов в предложении, подсчет их количества и составление нового предложения с тем же количеством слов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4. Выделение слов и предложений в слитном тексте.</a:t>
            </a:r>
          </a:p>
          <a:p>
            <a:pPr marL="0" indent="0">
              <a:buNone/>
            </a:pPr>
            <a:r>
              <a:rPr lang="ru-RU" dirty="0"/>
              <a:t>ПАДАЮТЛИСТЬЯДУЕТВЕТЕРЛЬЮТДОЖДИ</a:t>
            </a:r>
          </a:p>
          <a:p>
            <a:pPr marL="0" indent="0">
              <a:buNone/>
            </a:pPr>
            <a:r>
              <a:rPr lang="ru-RU" dirty="0"/>
              <a:t>Падают листья. Дует ветер. Льют дожди.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709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836712"/>
            <a:ext cx="8712968" cy="118522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Работа на уровне текста.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9572" y="1700808"/>
            <a:ext cx="5688632" cy="122413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Чтение деформированных текстов, где существительные заменены картинками.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Чтение текста с конца.</a:t>
            </a:r>
          </a:p>
          <a:p>
            <a:endParaRPr lang="ru-RU" dirty="0"/>
          </a:p>
        </p:txBody>
      </p:sp>
      <p:pic>
        <p:nvPicPr>
          <p:cNvPr id="1026" name="Picture 2" descr="C:\Users\Sadik\Desktop\ДЗ\НОВОЕ ДЗ\kak-pravilno-i-ehffektivno-avtomatizirovat-zvuk-zh-v-slovah-predlozheniyah-svyaznoj-rechi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996952"/>
            <a:ext cx="3893790" cy="292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21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Группа риска: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7056784" cy="525658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1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Леворукий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ребенок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2. Переученный </a:t>
            </a:r>
            <a:r>
              <a:rPr lang="ru-RU" dirty="0" smtClean="0">
                <a:solidFill>
                  <a:srgbClr val="0070C0"/>
                </a:solidFill>
              </a:rPr>
              <a:t>правша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3. Ребенок, который посещал логопедическую группу детского сада..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4. Ребенок, который не посещал детский сад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5. Ребенок, в семье которого говорят на двух или более языках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6. Ребенок, который слишком рано пошел в школу (неоправданно ранее обучение грамоте иногда провоцирует возникновение </a:t>
            </a:r>
            <a:r>
              <a:rPr lang="ru-RU" dirty="0" err="1">
                <a:solidFill>
                  <a:srgbClr val="0070C0"/>
                </a:solidFill>
              </a:rPr>
              <a:t>дисграфии</a:t>
            </a:r>
            <a:r>
              <a:rPr lang="ru-RU" dirty="0">
                <a:solidFill>
                  <a:srgbClr val="0070C0"/>
                </a:solidFill>
              </a:rPr>
              <a:t> и </a:t>
            </a:r>
            <a:r>
              <a:rPr lang="ru-RU" dirty="0" err="1">
                <a:solidFill>
                  <a:srgbClr val="0070C0"/>
                </a:solidFill>
              </a:rPr>
              <a:t>дислексии</a:t>
            </a:r>
            <a:r>
              <a:rPr lang="ru-RU" dirty="0">
                <a:solidFill>
                  <a:srgbClr val="0070C0"/>
                </a:solidFill>
              </a:rPr>
              <a:t>.) Происходит это в тех случаях, когда у ребенка еще не наступила психологическая готовность к такому обучению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7. Ребенок, у которого есть проблемы с памятью, вниманием. К мерам профилактики </a:t>
            </a:r>
            <a:r>
              <a:rPr lang="ru-RU" dirty="0" err="1">
                <a:solidFill>
                  <a:srgbClr val="0070C0"/>
                </a:solidFill>
              </a:rPr>
              <a:t>дисграфии</a:t>
            </a:r>
            <a:r>
              <a:rPr lang="ru-RU" dirty="0">
                <a:solidFill>
                  <a:srgbClr val="0070C0"/>
                </a:solidFill>
              </a:rPr>
              <a:t> относится целенаправленное развитие у ребенка тех психических функций, которые необходимы для нормального овладения процессами письма и </a:t>
            </a:r>
            <a:r>
              <a:rPr lang="ru-RU" dirty="0" smtClean="0">
                <a:solidFill>
                  <a:srgbClr val="0070C0"/>
                </a:solidFill>
              </a:rPr>
              <a:t>  </a:t>
            </a:r>
            <a:r>
              <a:rPr lang="ru-RU" dirty="0">
                <a:solidFill>
                  <a:srgbClr val="0070C0"/>
                </a:solidFill>
              </a:rPr>
              <a:t>чтения.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0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23728" y="692696"/>
            <a:ext cx="5509120" cy="401885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ОСНОВНЫЕ  ВИДЫ ДИСГРАФИИ</a:t>
            </a:r>
            <a:endParaRPr lang="ru-RU" sz="2000" dirty="0"/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2003648" y="4629865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504739" y="4303591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611560" y="429309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2003648" y="2115265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432732" y="1423271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1247095" y="1268760"/>
            <a:ext cx="7896905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АРТИКУЛЯТОРНО-АКУСТИЧЕСКАЯ</a:t>
            </a:r>
            <a:r>
              <a:rPr lang="ru-RU" dirty="0" smtClean="0">
                <a:solidFill>
                  <a:srgbClr val="0070C0"/>
                </a:solidFill>
              </a:rPr>
              <a:t> :нарушения звукопроизношения характера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искажений, замен, пропусков. </a:t>
            </a:r>
            <a:r>
              <a:rPr lang="ru-RU" i="1" dirty="0" smtClean="0">
                <a:solidFill>
                  <a:srgbClr val="0070C0"/>
                </a:solidFill>
              </a:rPr>
              <a:t>При письме отражается неправильное</a:t>
            </a:r>
          </a:p>
          <a:p>
            <a:r>
              <a:rPr lang="ru-RU" i="1" dirty="0" smtClean="0">
                <a:solidFill>
                  <a:srgbClr val="0070C0"/>
                </a:solidFill>
              </a:rPr>
              <a:t>произношение звуков речи.</a:t>
            </a: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467544" y="141277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2003648" y="2953465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432731" y="235937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539552" y="232298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2005236" y="3790078"/>
            <a:ext cx="4799012" cy="1587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432731" y="3223471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539552" y="316118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37" name="Line 266"/>
          <p:cNvSpPr>
            <a:spLocks noChangeShapeType="1"/>
          </p:cNvSpPr>
          <p:nvPr/>
        </p:nvSpPr>
        <p:spPr bwMode="gray">
          <a:xfrm>
            <a:off x="2003648" y="5490290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504739" y="5311703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683568" y="530120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259632" y="2276872"/>
            <a:ext cx="763284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АКУСТИЧЕСКАЯ:</a:t>
            </a:r>
            <a:r>
              <a:rPr lang="ru-RU" dirty="0" smtClean="0">
                <a:solidFill>
                  <a:srgbClr val="0070C0"/>
                </a:solidFill>
              </a:rPr>
              <a:t> трудности при различии фонем близких по звучанию.</a:t>
            </a:r>
          </a:p>
          <a:p>
            <a:r>
              <a:rPr lang="ru-RU" i="1" dirty="0" smtClean="0">
                <a:solidFill>
                  <a:srgbClr val="0070C0"/>
                </a:solidFill>
              </a:rPr>
              <a:t>смешивают </a:t>
            </a:r>
            <a:r>
              <a:rPr lang="ru-RU" i="1" u="sng" dirty="0" smtClean="0">
                <a:solidFill>
                  <a:srgbClr val="0070C0"/>
                </a:solidFill>
              </a:rPr>
              <a:t>свистящие, шипящие; звонкие, глухие согласные…</a:t>
            </a:r>
            <a:endParaRPr lang="ru-RU" i="1" dirty="0">
              <a:solidFill>
                <a:srgbClr val="0070C0"/>
              </a:solidFill>
            </a:endParaRP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1259632" y="2996952"/>
            <a:ext cx="774035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70C0"/>
                </a:solidFill>
              </a:rPr>
              <a:t>ДИСГРАФИЯ НА ПОЧВЕ НАРУШЕНИЯ ЯЗЫКОВОГО АНАЛИЗА И СИНТЕЗА</a:t>
            </a:r>
            <a:r>
              <a:rPr lang="ru-RU" dirty="0" smtClean="0">
                <a:solidFill>
                  <a:srgbClr val="0070C0"/>
                </a:solidFill>
              </a:rPr>
              <a:t>: трудности при проведении фонематического, слогового анализа, синтеза, слов в предложении, анализа предложений в тексте ( пропуски , перестановки, повторы)</a:t>
            </a: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1259632" y="4149080"/>
            <a:ext cx="7668344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АГРАММАТИЧЕСКАЯ: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несформированность</a:t>
            </a:r>
            <a:r>
              <a:rPr lang="ru-RU" dirty="0" smtClean="0">
                <a:solidFill>
                  <a:srgbClr val="0070C0"/>
                </a:solidFill>
              </a:rPr>
              <a:t> лексико-грамматического строя речи. </a:t>
            </a:r>
            <a:r>
              <a:rPr lang="ru-RU" i="1" dirty="0" smtClean="0">
                <a:solidFill>
                  <a:srgbClr val="0070C0"/>
                </a:solidFill>
              </a:rPr>
              <a:t>При письме </a:t>
            </a:r>
            <a:r>
              <a:rPr lang="ru-RU" i="1" dirty="0" err="1" smtClean="0">
                <a:solidFill>
                  <a:srgbClr val="0070C0"/>
                </a:solidFill>
              </a:rPr>
              <a:t>аграмматизмы</a:t>
            </a:r>
            <a:r>
              <a:rPr lang="ru-RU" i="1" dirty="0" smtClean="0">
                <a:solidFill>
                  <a:srgbClr val="0070C0"/>
                </a:solidFill>
              </a:rPr>
              <a:t> на уровне слова, словосочетания, предложения, текста.</a:t>
            </a:r>
            <a:endParaRPr lang="ru-RU" i="1" dirty="0">
              <a:solidFill>
                <a:srgbClr val="0070C0"/>
              </a:solidFill>
            </a:endParaRPr>
          </a:p>
        </p:txBody>
      </p:sp>
      <p:sp>
        <p:nvSpPr>
          <p:cNvPr id="43" name="Text Box 272"/>
          <p:cNvSpPr txBox="1">
            <a:spLocks noChangeArrowheads="1"/>
          </p:cNvSpPr>
          <p:nvPr/>
        </p:nvSpPr>
        <p:spPr bwMode="gray">
          <a:xfrm>
            <a:off x="1331640" y="5157192"/>
            <a:ext cx="7596336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ОПТИЧЕСКАЯ</a:t>
            </a:r>
            <a:r>
              <a:rPr lang="ru-RU" dirty="0" smtClean="0">
                <a:solidFill>
                  <a:srgbClr val="0070C0"/>
                </a:solidFill>
              </a:rPr>
              <a:t>: недостаточная </a:t>
            </a:r>
            <a:r>
              <a:rPr lang="ru-RU" dirty="0" err="1" smtClean="0">
                <a:solidFill>
                  <a:srgbClr val="0070C0"/>
                </a:solidFill>
              </a:rPr>
              <a:t>сформированность</a:t>
            </a:r>
            <a:r>
              <a:rPr lang="ru-RU" dirty="0" smtClean="0">
                <a:solidFill>
                  <a:srgbClr val="0070C0"/>
                </a:solidFill>
              </a:rPr>
              <a:t> зрительно-пространственных представлений.</a:t>
            </a:r>
          </a:p>
          <a:p>
            <a:r>
              <a:rPr lang="ru-RU" i="1" dirty="0" smtClean="0">
                <a:solidFill>
                  <a:srgbClr val="0070C0"/>
                </a:solidFill>
              </a:rPr>
              <a:t>При письме зеркальное написание букв, </a:t>
            </a:r>
            <a:r>
              <a:rPr lang="ru-RU" i="1" dirty="0" err="1" smtClean="0">
                <a:solidFill>
                  <a:srgbClr val="0070C0"/>
                </a:solidFill>
              </a:rPr>
              <a:t>недописывание</a:t>
            </a:r>
            <a:r>
              <a:rPr lang="ru-RU" i="1" dirty="0" smtClean="0">
                <a:solidFill>
                  <a:srgbClr val="0070C0"/>
                </a:solidFill>
              </a:rPr>
              <a:t> элементов, лишние элементы, замены, смешения графически сходных букв.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23528" y="260648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666699"/>
                </a:solidFill>
              </a:rPr>
              <a:t>ДИСГРАФИЯ</a:t>
            </a:r>
            <a:r>
              <a:rPr lang="ru-RU" b="1" dirty="0" smtClean="0">
                <a:solidFill>
                  <a:srgbClr val="3399FF"/>
                </a:solidFill>
              </a:rPr>
              <a:t> - ЭТО ЧАСТИЧНОЕ  СПЕЦИФИЧЕСКОЕ НАРУШЕНИЕ ПРОЦЕССА </a:t>
            </a:r>
            <a:r>
              <a:rPr lang="ru-RU" b="1" dirty="0" smtClean="0">
                <a:solidFill>
                  <a:srgbClr val="666699"/>
                </a:solidFill>
              </a:rPr>
              <a:t>ПИСЬМА</a:t>
            </a:r>
            <a:endParaRPr lang="ru-RU" dirty="0">
              <a:solidFill>
                <a:srgbClr val="66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1032" y="260648"/>
            <a:ext cx="8712968" cy="118522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 И. </a:t>
            </a:r>
            <a:r>
              <a:rPr lang="ru-RU" sz="3200" dirty="0" err="1" smtClean="0"/>
              <a:t>Н.Садовникова</a:t>
            </a:r>
            <a:r>
              <a:rPr lang="ru-RU" sz="3200" dirty="0" smtClean="0"/>
              <a:t> выделяет следующие направления работы по коррекции </a:t>
            </a:r>
            <a:r>
              <a:rPr lang="ru-RU" sz="3200" dirty="0" err="1" smtClean="0"/>
              <a:t>дисграфии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00808"/>
            <a:ext cx="6552728" cy="446449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развитие пространственных и временных представлений;</a:t>
            </a:r>
          </a:p>
          <a:p>
            <a:r>
              <a:rPr lang="ru-RU" dirty="0" smtClean="0"/>
              <a:t>развитие фонематического восприятия и звукового анализа слов;</a:t>
            </a:r>
          </a:p>
          <a:p>
            <a:r>
              <a:rPr lang="ru-RU" dirty="0" smtClean="0"/>
              <a:t>количественное и качественное обогащение словаря;</a:t>
            </a:r>
          </a:p>
          <a:p>
            <a:r>
              <a:rPr lang="ru-RU" dirty="0" smtClean="0"/>
              <a:t>совершенствование слогового и морфемного анализа и синтеза слов;</a:t>
            </a:r>
          </a:p>
          <a:p>
            <a:r>
              <a:rPr lang="ru-RU" dirty="0" smtClean="0"/>
              <a:t>усвоение сочетаемости слов и осознанное построение предложений;</a:t>
            </a:r>
          </a:p>
          <a:p>
            <a:r>
              <a:rPr lang="ru-RU" dirty="0" smtClean="0"/>
              <a:t>обогащение фразовой речи путем ознакомления их с явлениями многозначности, синонимии, антонимии, омонимии синтаксических конструкций и др.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23728" y="692696"/>
            <a:ext cx="5509120" cy="401885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3399FF"/>
                </a:solidFill>
              </a:rPr>
              <a:t>ОСНОВНЫЕ  ВИДЫ ДИСЛЕКСИИ</a:t>
            </a:r>
            <a:endParaRPr lang="ru-RU" sz="2000" dirty="0">
              <a:solidFill>
                <a:srgbClr val="3399FF"/>
              </a:solidFill>
            </a:endParaRPr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2003648" y="4629865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504739" y="4303591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611560" y="429309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2003648" y="2115265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432732" y="1423271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1247095" y="1124744"/>
            <a:ext cx="7896905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/>
            <a:r>
              <a:rPr lang="ru-RU" sz="1600" b="1" dirty="0" smtClean="0">
                <a:solidFill>
                  <a:srgbClr val="002060"/>
                </a:solidFill>
              </a:rPr>
              <a:t>Фонематическая </a:t>
            </a:r>
            <a:r>
              <a:rPr lang="ru-RU" sz="1600" b="1" dirty="0" err="1" smtClean="0">
                <a:solidFill>
                  <a:srgbClr val="002060"/>
                </a:solidFill>
              </a:rPr>
              <a:t>дислексия</a:t>
            </a:r>
            <a:r>
              <a:rPr lang="ru-RU" sz="1600" b="1" dirty="0" smtClean="0">
                <a:solidFill>
                  <a:srgbClr val="002060"/>
                </a:solidFill>
              </a:rPr>
              <a:t> </a:t>
            </a:r>
            <a:r>
              <a:rPr lang="ru-RU" sz="1600" b="1" i="1" dirty="0" smtClean="0">
                <a:solidFill>
                  <a:srgbClr val="002060"/>
                </a:solidFill>
              </a:rPr>
              <a:t>(вследствие недоразвития фонематического восприятия, анализа и синтеза). </a:t>
            </a:r>
            <a:r>
              <a:rPr lang="ru-RU" sz="1600" dirty="0" smtClean="0">
                <a:solidFill>
                  <a:srgbClr val="002060"/>
                </a:solidFill>
              </a:rPr>
              <a:t>Нарушения чтения,  связанные с недоразвитием слуховой дифференциации оппозиционных фонем: звонкие – глухие, твёрдые – мягкие, свистящие – шипящие; вставки, пропуски, перестановки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467544" y="141277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2003648" y="2953465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432731" y="235937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539552" y="232298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2005236" y="3790078"/>
            <a:ext cx="4799012" cy="1587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432731" y="3223471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539552" y="316118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37" name="Line 266"/>
          <p:cNvSpPr>
            <a:spLocks noChangeShapeType="1"/>
          </p:cNvSpPr>
          <p:nvPr/>
        </p:nvSpPr>
        <p:spPr bwMode="gray">
          <a:xfrm>
            <a:off x="2003648" y="5490290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504739" y="5311703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683568" y="530120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259632" y="2204864"/>
            <a:ext cx="7884368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70C0"/>
                </a:solidFill>
              </a:rPr>
              <a:t>Семантическая</a:t>
            </a:r>
            <a:r>
              <a:rPr lang="ru-RU" sz="1600" dirty="0" smtClean="0">
                <a:solidFill>
                  <a:srgbClr val="0070C0"/>
                </a:solidFill>
              </a:rPr>
              <a:t> - </a:t>
            </a:r>
            <a:r>
              <a:rPr lang="ru-RU" sz="1600" dirty="0" err="1" smtClean="0">
                <a:solidFill>
                  <a:srgbClr val="0070C0"/>
                </a:solidFill>
              </a:rPr>
              <a:t>дислексия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b="1" i="1" dirty="0" smtClean="0">
                <a:solidFill>
                  <a:srgbClr val="0070C0"/>
                </a:solidFill>
              </a:rPr>
              <a:t>проявляющаяся в нарушениях понимания прочитанных слов, предложений при технически правильном чтении.</a:t>
            </a:r>
            <a:r>
              <a:rPr lang="ru-RU" sz="1600" dirty="0" smtClean="0">
                <a:solidFill>
                  <a:srgbClr val="0070C0"/>
                </a:solidFill>
              </a:rPr>
              <a:t> ( механическое чтение)- вследствие </a:t>
            </a:r>
            <a:r>
              <a:rPr lang="ru-RU" sz="1600" dirty="0" err="1" smtClean="0">
                <a:solidFill>
                  <a:srgbClr val="0070C0"/>
                </a:solidFill>
              </a:rPr>
              <a:t>несформированности</a:t>
            </a:r>
            <a:r>
              <a:rPr lang="ru-RU" sz="1600" dirty="0" smtClean="0">
                <a:solidFill>
                  <a:srgbClr val="0070C0"/>
                </a:solidFill>
              </a:rPr>
              <a:t> слогового синтеза, бедности словаря, непонимания синтаксических связей в структуре предложения</a:t>
            </a:r>
            <a:endParaRPr lang="ru-RU" sz="1600" i="1" dirty="0">
              <a:solidFill>
                <a:srgbClr val="0070C0"/>
              </a:solidFill>
            </a:endParaRPr>
          </a:p>
        </p:txBody>
      </p:sp>
      <p:sp>
        <p:nvSpPr>
          <p:cNvPr id="43" name="Text Box 272"/>
          <p:cNvSpPr txBox="1">
            <a:spLocks noChangeArrowheads="1"/>
          </p:cNvSpPr>
          <p:nvPr/>
        </p:nvSpPr>
        <p:spPr bwMode="gray">
          <a:xfrm>
            <a:off x="1331640" y="5157192"/>
            <a:ext cx="7596336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b="1" dirty="0" err="1" smtClean="0">
                <a:solidFill>
                  <a:srgbClr val="002060"/>
                </a:solidFill>
              </a:rPr>
              <a:t>Мнестическая</a:t>
            </a:r>
            <a:r>
              <a:rPr lang="ru-RU" sz="1600" b="1" dirty="0" smtClean="0">
                <a:solidFill>
                  <a:srgbClr val="002060"/>
                </a:solidFill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</a:rPr>
              <a:t>дислексия</a:t>
            </a:r>
            <a:r>
              <a:rPr lang="ru-RU" sz="1600" b="1" dirty="0" smtClean="0">
                <a:solidFill>
                  <a:srgbClr val="002060"/>
                </a:solidFill>
              </a:rPr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(</a:t>
            </a:r>
            <a:r>
              <a:rPr lang="ru-RU" sz="1600" b="1" i="1" dirty="0" smtClean="0">
                <a:solidFill>
                  <a:srgbClr val="002060"/>
                </a:solidFill>
              </a:rPr>
              <a:t>вследствие нарушения речевой памяти, затруднения соотнесения буквы и звука) </a:t>
            </a:r>
            <a:r>
              <a:rPr lang="ru-RU" sz="1600" dirty="0" smtClean="0">
                <a:solidFill>
                  <a:srgbClr val="002060"/>
                </a:solidFill>
              </a:rPr>
              <a:t>проявляется в трудности усвоения букв, в их недифференцированных заменах. 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 Дети не могут воспроизвести в определённой последовательности ряд 3-5 звуков или слов, а если и воспроизводят, то нарушают порядок их следования, сокращают количество, пропускают звуки, слова. 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3528" y="260648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666699"/>
                </a:solidFill>
              </a:rPr>
              <a:t>ДИСЛЕКСИЯ </a:t>
            </a:r>
            <a:r>
              <a:rPr lang="ru-RU" b="1" dirty="0" smtClean="0">
                <a:solidFill>
                  <a:srgbClr val="3399FF"/>
                </a:solidFill>
              </a:rPr>
              <a:t>– ЭТО ЧАСТИЧНОЕ  СПЕЦИФИЧЕСКОЕ НАРУШЕНИЕ ПРОЦЕССА </a:t>
            </a:r>
            <a:r>
              <a:rPr lang="ru-RU" b="1" dirty="0" smtClean="0">
                <a:solidFill>
                  <a:srgbClr val="666699"/>
                </a:solidFill>
              </a:rPr>
              <a:t>ЧТЕНИЯ.</a:t>
            </a:r>
            <a:endParaRPr lang="ru-RU" dirty="0">
              <a:solidFill>
                <a:srgbClr val="666699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331640" y="3212976"/>
            <a:ext cx="76328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err="1" smtClean="0">
                <a:solidFill>
                  <a:srgbClr val="002060"/>
                </a:solidFill>
              </a:rPr>
              <a:t>Аграмматическая</a:t>
            </a:r>
            <a:r>
              <a:rPr lang="ru-RU" sz="1600" dirty="0" smtClean="0">
                <a:solidFill>
                  <a:srgbClr val="002060"/>
                </a:solidFill>
              </a:rPr>
              <a:t> </a:t>
            </a:r>
            <a:r>
              <a:rPr lang="ru-RU" sz="1600" dirty="0" err="1" smtClean="0">
                <a:solidFill>
                  <a:srgbClr val="002060"/>
                </a:solidFill>
              </a:rPr>
              <a:t>дислексия</a:t>
            </a:r>
            <a:r>
              <a:rPr lang="ru-RU" sz="1600" dirty="0" smtClean="0">
                <a:solidFill>
                  <a:srgbClr val="002060"/>
                </a:solidFill>
              </a:rPr>
              <a:t> - </a:t>
            </a:r>
            <a:r>
              <a:rPr lang="ru-RU" sz="1600" b="1" i="1" dirty="0" smtClean="0">
                <a:solidFill>
                  <a:srgbClr val="002060"/>
                </a:solidFill>
              </a:rPr>
              <a:t>обусловленная недоразвитием грамматического строя речи. </a:t>
            </a:r>
            <a:r>
              <a:rPr lang="ru-RU" sz="1600" dirty="0" smtClean="0">
                <a:solidFill>
                  <a:srgbClr val="002060"/>
                </a:solidFill>
              </a:rPr>
              <a:t>При такой </a:t>
            </a:r>
            <a:r>
              <a:rPr lang="ru-RU" sz="1600" dirty="0" err="1" smtClean="0">
                <a:solidFill>
                  <a:srgbClr val="002060"/>
                </a:solidFill>
              </a:rPr>
              <a:t>дислексии</a:t>
            </a:r>
            <a:r>
              <a:rPr lang="ru-RU" sz="1600" dirty="0" smtClean="0">
                <a:solidFill>
                  <a:srgbClr val="002060"/>
                </a:solidFill>
              </a:rPr>
              <a:t> страдает понимание и освоение грамматических форм (категории рода, числа; временные форма глаголов; падежные и личностные окончания слов и т.д.)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331640" y="4293096"/>
            <a:ext cx="7812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>
                <a:solidFill>
                  <a:srgbClr val="0070C0"/>
                </a:solidFill>
              </a:rPr>
              <a:t>Оптическая </a:t>
            </a:r>
            <a:r>
              <a:rPr lang="ru-RU" sz="1600" b="1" dirty="0" err="1" smtClean="0">
                <a:solidFill>
                  <a:srgbClr val="0070C0"/>
                </a:solidFill>
              </a:rPr>
              <a:t>дислексия</a:t>
            </a: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(</a:t>
            </a:r>
            <a:r>
              <a:rPr lang="ru-RU" sz="1600" b="1" i="1" dirty="0" smtClean="0">
                <a:solidFill>
                  <a:srgbClr val="0070C0"/>
                </a:solidFill>
              </a:rPr>
              <a:t>вследствие </a:t>
            </a:r>
            <a:r>
              <a:rPr lang="ru-RU" sz="1600" b="1" i="1" dirty="0" err="1" smtClean="0">
                <a:solidFill>
                  <a:srgbClr val="0070C0"/>
                </a:solidFill>
              </a:rPr>
              <a:t>неcформированности</a:t>
            </a:r>
            <a:r>
              <a:rPr lang="ru-RU" sz="1600" b="1" i="1" dirty="0" smtClean="0">
                <a:solidFill>
                  <a:srgbClr val="0070C0"/>
                </a:solidFill>
              </a:rPr>
              <a:t> зрительно-пространственных представлений</a:t>
            </a:r>
            <a:r>
              <a:rPr lang="ru-RU" sz="1600" dirty="0" smtClean="0">
                <a:solidFill>
                  <a:srgbClr val="0070C0"/>
                </a:solidFill>
              </a:rPr>
              <a:t>) проявляется в трудностях усвоения и в смешениях сходных графических букв и их взаимных заменах.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41" y="29029"/>
            <a:ext cx="8712968" cy="1185223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ОСНОВНЫЕ ЭТАПЫ ПРОФИЛАКТИКИ ДИСГРАФИИ И ДИСЛЕКСИИ</a:t>
            </a:r>
            <a:endParaRPr lang="ru-RU" sz="2000" dirty="0">
              <a:solidFill>
                <a:srgbClr val="666699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9552" y="1052736"/>
            <a:ext cx="8496944" cy="2952328"/>
          </a:xfrm>
        </p:spPr>
        <p:txBody>
          <a:bodyPr>
            <a:noAutofit/>
          </a:bodyPr>
          <a:lstStyle/>
          <a:p>
            <a:pPr marL="552450" indent="-552450" algn="ctr">
              <a:lnSpc>
                <a:spcPct val="80000"/>
              </a:lnSpc>
              <a:buNone/>
            </a:pPr>
            <a:r>
              <a:rPr lang="ru-RU" altLang="ru-RU" sz="2000" b="1" i="1" dirty="0" smtClean="0">
                <a:solidFill>
                  <a:srgbClr val="3399FF"/>
                </a:solidFill>
                <a:latin typeface="+mj-lt"/>
                <a:ea typeface="Tahoma" pitchFamily="34" charset="0"/>
                <a:cs typeface="Tahoma" pitchFamily="34" charset="0"/>
              </a:rPr>
              <a:t>Грамотную письменную речь возможно сформировать только при хорошо развитой устной речи!</a:t>
            </a:r>
          </a:p>
          <a:p>
            <a:pPr marL="552450" indent="-552450" algn="ctr">
              <a:lnSpc>
                <a:spcPct val="80000"/>
              </a:lnSpc>
              <a:buNone/>
            </a:pPr>
            <a:endParaRPr lang="ru-RU" altLang="ru-RU" sz="2000" b="1" i="1" dirty="0" smtClean="0">
              <a:solidFill>
                <a:srgbClr val="3399FF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marL="552450" indent="-552450" algn="ctr">
              <a:lnSpc>
                <a:spcPct val="80000"/>
              </a:lnSpc>
              <a:buNone/>
            </a:pPr>
            <a:r>
              <a:rPr lang="ru-RU" altLang="ru-RU" sz="2000" b="1" dirty="0" smtClean="0">
                <a:solidFill>
                  <a:srgbClr val="7030A0"/>
                </a:solidFill>
                <a:latin typeface="+mj-lt"/>
                <a:ea typeface="Tahoma" pitchFamily="34" charset="0"/>
                <a:cs typeface="Tahoma" pitchFamily="34" charset="0"/>
              </a:rPr>
              <a:t>Основные этапы профилактики ошибок чтения и письма</a:t>
            </a:r>
            <a:r>
              <a:rPr lang="ru-RU" altLang="ru-RU" sz="2000" dirty="0" smtClean="0">
                <a:solidFill>
                  <a:srgbClr val="7030A0"/>
                </a:solidFill>
                <a:latin typeface="+mj-lt"/>
                <a:ea typeface="Tahoma" pitchFamily="34" charset="0"/>
                <a:cs typeface="Tahoma" pitchFamily="34" charset="0"/>
              </a:rPr>
              <a:t>:</a:t>
            </a:r>
          </a:p>
          <a:p>
            <a:pPr marL="552450" indent="-552450" algn="ctr">
              <a:lnSpc>
                <a:spcPct val="80000"/>
              </a:lnSpc>
              <a:buNone/>
            </a:pPr>
            <a:endParaRPr lang="ru-RU" altLang="ru-RU" sz="2000" b="1" dirty="0" smtClean="0">
              <a:solidFill>
                <a:srgbClr val="0070C0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marL="552450" indent="-552450">
              <a:lnSpc>
                <a:spcPct val="80000"/>
              </a:lnSpc>
              <a:buNone/>
            </a:pPr>
            <a:r>
              <a:rPr lang="ru-RU" altLang="ru-RU" sz="2000" b="1" dirty="0" smtClean="0">
                <a:solidFill>
                  <a:srgbClr val="0070C0"/>
                </a:solidFill>
                <a:latin typeface="+mj-lt"/>
                <a:ea typeface="Tahoma" pitchFamily="34" charset="0"/>
                <a:cs typeface="Tahoma" pitchFamily="34" charset="0"/>
              </a:rPr>
              <a:t>1. Коррекция звукопроизношения. </a:t>
            </a:r>
          </a:p>
          <a:p>
            <a:pPr marL="552450" indent="-552450">
              <a:lnSpc>
                <a:spcPct val="80000"/>
              </a:lnSpc>
              <a:buNone/>
            </a:pPr>
            <a:r>
              <a:rPr lang="ru-RU" altLang="ru-RU" sz="2000" b="1" dirty="0" smtClean="0">
                <a:solidFill>
                  <a:srgbClr val="0070C0"/>
                </a:solidFill>
                <a:latin typeface="+mj-lt"/>
                <a:ea typeface="Tahoma" pitchFamily="34" charset="0"/>
                <a:cs typeface="Tahoma" pitchFamily="34" charset="0"/>
              </a:rPr>
              <a:t>2. Развитие фонематических процессов, формирование навыков звукового анализа, синтеза. </a:t>
            </a:r>
          </a:p>
          <a:p>
            <a:pPr>
              <a:lnSpc>
                <a:spcPct val="80000"/>
              </a:lnSpc>
              <a:buNone/>
            </a:pPr>
            <a:r>
              <a:rPr lang="ru-RU" altLang="ru-RU" sz="2000" b="1" dirty="0" smtClean="0">
                <a:solidFill>
                  <a:srgbClr val="0070C0"/>
                </a:solidFill>
                <a:latin typeface="+mj-lt"/>
                <a:ea typeface="Tahoma" pitchFamily="34" charset="0"/>
                <a:cs typeface="Tahoma" pitchFamily="34" charset="0"/>
              </a:rPr>
              <a:t>3. </a:t>
            </a:r>
            <a:r>
              <a:rPr lang="ru-RU" altLang="ru-RU" sz="2000" b="1" dirty="0" err="1" smtClean="0">
                <a:solidFill>
                  <a:srgbClr val="0070C0"/>
                </a:solidFill>
                <a:latin typeface="+mj-lt"/>
                <a:ea typeface="Tahoma" pitchFamily="34" charset="0"/>
                <a:cs typeface="Tahoma" pitchFamily="34" charset="0"/>
              </a:rPr>
              <a:t>редупреждение</a:t>
            </a:r>
            <a:r>
              <a:rPr lang="ru-RU" altLang="ru-RU" sz="2000" b="1" dirty="0" smtClean="0">
                <a:solidFill>
                  <a:srgbClr val="0070C0"/>
                </a:solidFill>
                <a:latin typeface="+mj-lt"/>
                <a:ea typeface="Tahoma" pitchFamily="34" charset="0"/>
                <a:cs typeface="Tahoma" pitchFamily="34" charset="0"/>
              </a:rPr>
              <a:t> ошибок чтения и письма на уровне:</a:t>
            </a:r>
          </a:p>
          <a:p>
            <a:pPr marL="354013" indent="0">
              <a:lnSpc>
                <a:spcPct val="80000"/>
              </a:lnSpc>
              <a:buNone/>
            </a:pPr>
            <a:r>
              <a:rPr lang="ru-RU" altLang="ru-RU" sz="2000" dirty="0" smtClean="0">
                <a:solidFill>
                  <a:srgbClr val="3399FF"/>
                </a:solidFill>
                <a:latin typeface="+mj-lt"/>
                <a:ea typeface="Tahoma" pitchFamily="34" charset="0"/>
                <a:cs typeface="Tahoma" pitchFamily="34" charset="0"/>
              </a:rPr>
              <a:t>-  буквы.</a:t>
            </a:r>
          </a:p>
          <a:p>
            <a:pPr marL="354013" indent="0">
              <a:lnSpc>
                <a:spcPct val="80000"/>
              </a:lnSpc>
              <a:buNone/>
            </a:pPr>
            <a:r>
              <a:rPr lang="ru-RU" altLang="ru-RU" sz="2000" dirty="0" smtClean="0">
                <a:solidFill>
                  <a:srgbClr val="3399FF"/>
                </a:solidFill>
                <a:latin typeface="+mj-lt"/>
                <a:ea typeface="Tahoma" pitchFamily="34" charset="0"/>
                <a:cs typeface="Tahoma" pitchFamily="34" charset="0"/>
              </a:rPr>
              <a:t>-  слога.</a:t>
            </a:r>
          </a:p>
          <a:p>
            <a:pPr marL="354013" indent="0">
              <a:lnSpc>
                <a:spcPct val="80000"/>
              </a:lnSpc>
              <a:buNone/>
            </a:pPr>
            <a:r>
              <a:rPr lang="ru-RU" altLang="ru-RU" sz="2000" dirty="0" smtClean="0">
                <a:solidFill>
                  <a:srgbClr val="3399FF"/>
                </a:solidFill>
                <a:latin typeface="+mj-lt"/>
                <a:ea typeface="Tahoma" pitchFamily="34" charset="0"/>
                <a:cs typeface="Tahoma" pitchFamily="34" charset="0"/>
              </a:rPr>
              <a:t>-  слова. </a:t>
            </a:r>
          </a:p>
          <a:p>
            <a:pPr marL="354013" indent="0">
              <a:lnSpc>
                <a:spcPct val="80000"/>
              </a:lnSpc>
              <a:buNone/>
            </a:pPr>
            <a:r>
              <a:rPr lang="ru-RU" altLang="ru-RU" sz="2000" dirty="0" smtClean="0">
                <a:solidFill>
                  <a:srgbClr val="3399FF"/>
                </a:solidFill>
                <a:latin typeface="+mj-lt"/>
                <a:ea typeface="Tahoma" pitchFamily="34" charset="0"/>
                <a:cs typeface="Tahoma" pitchFamily="34" charset="0"/>
              </a:rPr>
              <a:t>-  словосочетания.</a:t>
            </a:r>
          </a:p>
          <a:p>
            <a:pPr marL="354013" indent="0">
              <a:lnSpc>
                <a:spcPct val="80000"/>
              </a:lnSpc>
              <a:buNone/>
            </a:pPr>
            <a:r>
              <a:rPr lang="ru-RU" altLang="ru-RU" sz="2000" dirty="0" smtClean="0">
                <a:solidFill>
                  <a:srgbClr val="3399FF"/>
                </a:solidFill>
                <a:latin typeface="+mj-lt"/>
                <a:ea typeface="Tahoma" pitchFamily="34" charset="0"/>
                <a:cs typeface="Tahoma" pitchFamily="34" charset="0"/>
              </a:rPr>
              <a:t>-  предложения.</a:t>
            </a:r>
          </a:p>
          <a:p>
            <a:pPr marL="354013" indent="0">
              <a:lnSpc>
                <a:spcPct val="80000"/>
              </a:lnSpc>
              <a:buNone/>
            </a:pPr>
            <a:r>
              <a:rPr lang="ru-RU" altLang="ru-RU" sz="2000" dirty="0" smtClean="0">
                <a:solidFill>
                  <a:srgbClr val="3399FF"/>
                </a:solidFill>
                <a:latin typeface="+mj-lt"/>
                <a:ea typeface="Tahoma" pitchFamily="34" charset="0"/>
                <a:cs typeface="Tahoma" pitchFamily="34" charset="0"/>
              </a:rPr>
              <a:t>-  связной речи.</a:t>
            </a:r>
          </a:p>
          <a:p>
            <a:pPr marL="552450" indent="-552450">
              <a:lnSpc>
                <a:spcPct val="80000"/>
              </a:lnSpc>
              <a:buNone/>
            </a:pPr>
            <a:r>
              <a:rPr lang="ru-RU" altLang="ru-RU" sz="2000" b="1" dirty="0" smtClean="0">
                <a:solidFill>
                  <a:srgbClr val="0070C0"/>
                </a:solidFill>
                <a:latin typeface="+mj-lt"/>
                <a:ea typeface="Tahoma" pitchFamily="34" charset="0"/>
                <a:cs typeface="Tahoma" pitchFamily="34" charset="0"/>
              </a:rPr>
              <a:t>4. Развитие неречевых психических функций.</a:t>
            </a:r>
            <a:endParaRPr lang="ru-RU" sz="2000" b="1" dirty="0">
              <a:solidFill>
                <a:srgbClr val="0070C0"/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323528" y="2636912"/>
            <a:ext cx="6552728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395536" y="4005064"/>
            <a:ext cx="6552728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Рекомендации родителям.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352928" cy="5616624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3400" b="1" dirty="0" smtClean="0"/>
              <a:t>    Работа </a:t>
            </a:r>
            <a:r>
              <a:rPr lang="ru-RU" sz="3400" b="1" dirty="0"/>
              <a:t>на уровне буквы.</a:t>
            </a:r>
          </a:p>
          <a:p>
            <a:r>
              <a:rPr lang="ru-RU" b="1" dirty="0"/>
              <a:t>1. Выкладывание букв из палочек с фиксированием внимания на том, в какую сторону направлена буква, где расположены её элементы и в каком количестве</a:t>
            </a:r>
          </a:p>
          <a:p>
            <a:r>
              <a:rPr lang="ru-RU" b="1" dirty="0"/>
              <a:t>2. Определение букв, написанных на карточках, где представлены как правильные, так и ложные (зеркальные) буквы.       </a:t>
            </a:r>
          </a:p>
          <a:p>
            <a:r>
              <a:rPr lang="ru-RU" b="1" dirty="0"/>
              <a:t>3. Ощупывание букв с закрытыми глазами (по бархатной основе бумаги). </a:t>
            </a:r>
          </a:p>
          <a:p>
            <a:r>
              <a:rPr lang="ru-RU" b="1" dirty="0"/>
              <a:t>4. Найти недостающие элементы буквы.</a:t>
            </a:r>
          </a:p>
          <a:p>
            <a:r>
              <a:rPr lang="ru-RU" b="1" dirty="0"/>
              <a:t>- Игра «Буква сломалась»</a:t>
            </a:r>
          </a:p>
          <a:p>
            <a:r>
              <a:rPr lang="ru-RU" b="1" dirty="0"/>
              <a:t>Сложи элементы так, чтобы получились буквы. Напиши их.</a:t>
            </a:r>
          </a:p>
          <a:p>
            <a:r>
              <a:rPr lang="ru-RU" b="1" dirty="0"/>
              <a:t>5. Обведение букв по трафарету, шаблону, выкладывание контура буквы семечками, ниточками, проволокой. (Игра «На что похожа буква …?»)</a:t>
            </a:r>
          </a:p>
          <a:p>
            <a:r>
              <a:rPr lang="ru-RU" b="1" dirty="0"/>
              <a:t>6</a:t>
            </a:r>
            <a:r>
              <a:rPr lang="ru-RU" b="1" dirty="0" smtClean="0"/>
              <a:t>. </a:t>
            </a:r>
            <a:r>
              <a:rPr lang="ru-RU" b="1" dirty="0"/>
              <a:t>Предъявление букв разного шрифта: печатные; прописные; строчная.</a:t>
            </a:r>
          </a:p>
          <a:p>
            <a:r>
              <a:rPr lang="ru-RU" b="1" dirty="0"/>
              <a:t>7</a:t>
            </a:r>
            <a:r>
              <a:rPr lang="ru-RU" b="1" dirty="0" smtClean="0"/>
              <a:t>. </a:t>
            </a:r>
            <a:r>
              <a:rPr lang="ru-RU" b="1" dirty="0"/>
              <a:t>Определение буквы, «написанной» на спине (пальцем по коже медленно проводится контур буквы), на ладони, в воздухе (с закрытыми глазами, с открытыми глазами).</a:t>
            </a:r>
          </a:p>
          <a:p>
            <a:r>
              <a:rPr lang="ru-RU" b="1" dirty="0"/>
              <a:t>8</a:t>
            </a:r>
            <a:r>
              <a:rPr lang="ru-RU" b="1" dirty="0" smtClean="0"/>
              <a:t>. </a:t>
            </a:r>
            <a:r>
              <a:rPr lang="ru-RU" b="1" dirty="0"/>
              <a:t>Систематическое придумывание детьми слова на данную букву.</a:t>
            </a:r>
          </a:p>
          <a:p>
            <a:r>
              <a:rPr lang="ru-RU" b="1" dirty="0"/>
              <a:t>9</a:t>
            </a:r>
            <a:r>
              <a:rPr lang="ru-RU" b="1" dirty="0" smtClean="0"/>
              <a:t>. </a:t>
            </a:r>
            <a:r>
              <a:rPr lang="ru-RU" b="1" dirty="0"/>
              <a:t>Нахождение букв в геометрических фигурах.</a:t>
            </a:r>
          </a:p>
          <a:p>
            <a:r>
              <a:rPr lang="ru-RU" b="1" dirty="0" smtClean="0"/>
              <a:t>10. </a:t>
            </a:r>
            <a:r>
              <a:rPr lang="ru-RU" b="1" dirty="0"/>
              <a:t>Поиск букв, наложенных друг на друга.</a:t>
            </a:r>
          </a:p>
          <a:p>
            <a:r>
              <a:rPr lang="ru-RU" b="1" dirty="0" smtClean="0"/>
              <a:t>11. </a:t>
            </a:r>
            <a:r>
              <a:rPr lang="ru-RU" b="1" dirty="0"/>
              <a:t>Придумывание слов на данную букву в определенной позиции.</a:t>
            </a:r>
          </a:p>
          <a:p>
            <a:r>
              <a:rPr lang="ru-RU" b="1" dirty="0" smtClean="0"/>
              <a:t>12. </a:t>
            </a:r>
            <a:r>
              <a:rPr lang="ru-RU" b="1" dirty="0"/>
              <a:t>Определение букв, которые можно выложить из трех (И, А, П, Н, С, К) и из двух (Т, Г, Х) палочек.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Работа на уровне слога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84784"/>
            <a:ext cx="6192688" cy="388843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1. Придумывание </a:t>
            </a:r>
            <a:r>
              <a:rPr lang="ru-RU" dirty="0"/>
              <a:t>слов на заданный слог в определенной позиции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Составление схем слогов с использованием цветных фишек: для гласного звука – красный цвет, для твердого согласного – синий цвет, для мягкого согласного – зеленый цвет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 Чтение слогов по таблицам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4. Составление слога по картинкам с выделением первых звуков, последних, вторых от начала слова и т.д. (</a:t>
            </a:r>
            <a:r>
              <a:rPr lang="ru-RU" b="1" dirty="0"/>
              <a:t>У</a:t>
            </a:r>
            <a:r>
              <a:rPr lang="ru-RU" dirty="0"/>
              <a:t>литка, </a:t>
            </a:r>
            <a:r>
              <a:rPr lang="ru-RU" b="1" dirty="0"/>
              <a:t>м</a:t>
            </a:r>
            <a:r>
              <a:rPr lang="ru-RU" dirty="0"/>
              <a:t>уравей – УМ – </a:t>
            </a:r>
            <a:r>
              <a:rPr lang="ru-RU" dirty="0" err="1"/>
              <a:t>УМный</a:t>
            </a:r>
            <a:r>
              <a:rPr lang="ru-RU" dirty="0"/>
              <a:t>, </a:t>
            </a:r>
            <a:r>
              <a:rPr lang="ru-RU" dirty="0" err="1"/>
              <a:t>УМник</a:t>
            </a:r>
            <a:r>
              <a:rPr lang="ru-RU" dirty="0"/>
              <a:t>, </a:t>
            </a:r>
            <a:r>
              <a:rPr lang="ru-RU" dirty="0" err="1"/>
              <a:t>УМница</a:t>
            </a:r>
            <a:r>
              <a:rPr lang="ru-RU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26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Работа на уровне слова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6984776" cy="446449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Отгадывание </a:t>
            </a:r>
            <a:r>
              <a:rPr lang="ru-RU" dirty="0"/>
              <a:t>ребусов, </a:t>
            </a:r>
            <a:r>
              <a:rPr lang="ru-RU" dirty="0" smtClean="0"/>
              <a:t>кроссвордов</a:t>
            </a:r>
          </a:p>
          <a:p>
            <a:pPr marL="0" indent="0">
              <a:buNone/>
            </a:pPr>
            <a:r>
              <a:rPr lang="ru-RU" dirty="0" smtClean="0"/>
              <a:t>2.  Деление слов на слоги. Отстукивание количества слогов пальчиком по ладошке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Подбор слов к слоговым схемам.</a:t>
            </a:r>
          </a:p>
          <a:p>
            <a:pPr marL="0" indent="0">
              <a:buNone/>
            </a:pPr>
            <a:r>
              <a:rPr lang="ru-RU" dirty="0"/>
              <a:t>4. Подбор слов к заданным схемам с гласными </a:t>
            </a:r>
            <a:r>
              <a:rPr lang="ru-RU" dirty="0" smtClean="0"/>
              <a:t>буквами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5. Составление слова с использованием начальных звуков (букв) других слов. (</a:t>
            </a:r>
            <a:r>
              <a:rPr lang="ru-RU" b="1" dirty="0"/>
              <a:t>К</a:t>
            </a:r>
            <a:r>
              <a:rPr lang="ru-RU" dirty="0"/>
              <a:t>амень, </a:t>
            </a:r>
            <a:r>
              <a:rPr lang="ru-RU" b="1" dirty="0"/>
              <a:t>О</a:t>
            </a:r>
            <a:r>
              <a:rPr lang="ru-RU" dirty="0"/>
              <a:t>зеро, </a:t>
            </a:r>
            <a:r>
              <a:rPr lang="ru-RU" b="1" dirty="0"/>
              <a:t>Т</a:t>
            </a:r>
            <a:r>
              <a:rPr lang="ru-RU" dirty="0"/>
              <a:t>орт - кот).</a:t>
            </a:r>
          </a:p>
          <a:p>
            <a:pPr marL="0" indent="0">
              <a:buNone/>
            </a:pPr>
            <a:r>
              <a:rPr lang="ru-RU" dirty="0"/>
              <a:t>6</a:t>
            </a:r>
            <a:r>
              <a:rPr lang="ru-RU" dirty="0" smtClean="0"/>
              <a:t>. </a:t>
            </a:r>
            <a:r>
              <a:rPr lang="ru-RU" dirty="0"/>
              <a:t>Работа со словами, имеющими сложную слоговую структуру.</a:t>
            </a:r>
          </a:p>
          <a:p>
            <a:pPr marL="0" indent="0">
              <a:buNone/>
            </a:pPr>
            <a:r>
              <a:rPr lang="ru-RU" dirty="0"/>
              <a:t>7</a:t>
            </a:r>
            <a:r>
              <a:rPr lang="ru-RU" dirty="0" smtClean="0"/>
              <a:t>. </a:t>
            </a:r>
            <a:r>
              <a:rPr lang="ru-RU" dirty="0"/>
              <a:t>Отгадывание загадок.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613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8849ea879cfd4a12f80308a7b6366a2a5ba6ed1"/>
</p:tagLst>
</file>

<file path=ppt/theme/theme1.xml><?xml version="1.0" encoding="utf-8"?>
<a:theme xmlns:a="http://schemas.openxmlformats.org/drawingml/2006/main" name="Тема Office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</TotalTime>
  <Words>998</Words>
  <Application>Microsoft Office PowerPoint</Application>
  <PresentationFormat>Экран (4:3)</PresentationFormat>
  <Paragraphs>112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Профилактика дисграфии и дислексии у дошкольников с нарушениями речи</vt:lpstr>
      <vt:lpstr>Группа риска: </vt:lpstr>
      <vt:lpstr>ОСНОВНЫЕ  ВИДЫ ДИСГРАФИИ</vt:lpstr>
      <vt:lpstr> И. Н.Садовникова выделяет следующие направления работы по коррекции дисграфии:</vt:lpstr>
      <vt:lpstr>ОСНОВНЫЕ  ВИДЫ ДИСЛЕКСИИ</vt:lpstr>
      <vt:lpstr>ОСНОВНЫЕ ЭТАПЫ ПРОФИЛАКТИКИ ДИСГРАФИИ И ДИСЛЕКСИИ</vt:lpstr>
      <vt:lpstr>Рекомендации родителям. </vt:lpstr>
      <vt:lpstr>Работа на уровне слога</vt:lpstr>
      <vt:lpstr>Работа на уровне слова. </vt:lpstr>
      <vt:lpstr>Работа на уровне предложения. </vt:lpstr>
      <vt:lpstr>Работа на уровне текста. 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Самолётик из тетрадного листа</dc:title>
  <dc:creator>obstinate</dc:creator>
  <dc:description>Шаблон презентации с сайта https://presentation-creation.ru/</dc:description>
  <cp:lastModifiedBy>Sadik</cp:lastModifiedBy>
  <cp:revision>811</cp:revision>
  <dcterms:created xsi:type="dcterms:W3CDTF">2018-02-25T09:09:03Z</dcterms:created>
  <dcterms:modified xsi:type="dcterms:W3CDTF">2021-02-25T09:40:14Z</dcterms:modified>
</cp:coreProperties>
</file>