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56" r:id="rId4"/>
    <p:sldId id="257" r:id="rId5"/>
    <p:sldId id="259" r:id="rId6"/>
    <p:sldId id="263" r:id="rId7"/>
    <p:sldId id="262" r:id="rId8"/>
    <p:sldId id="261" r:id="rId9"/>
    <p:sldId id="260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Картотека подвижных игр с мячом</a:t>
            </a:r>
            <a:br>
              <a:rPr lang="ru-RU" sz="4000" i="1" dirty="0" smtClean="0">
                <a:solidFill>
                  <a:srgbClr val="FF0000"/>
                </a:solidFill>
              </a:rPr>
            </a:br>
            <a:endParaRPr lang="ru-RU" sz="4000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157592" cy="5246043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endParaRPr lang="ru-RU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«</a:t>
            </a:r>
            <a:r>
              <a:rPr lang="ru-RU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МЯЧ В КРУГУ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»</a:t>
            </a:r>
            <a:endParaRPr lang="ru-RU" sz="9600" i="1" dirty="0" smtClean="0">
              <a:solidFill>
                <a:srgbClr val="92D050"/>
              </a:solidFill>
              <a:latin typeface="Calibri" pitchFamily="34" charset="0"/>
              <a:cs typeface="Angsana New" pitchFamily="18" charset="-34"/>
            </a:endParaRPr>
          </a:p>
          <a:p>
            <a:pPr algn="ctr">
              <a:buNone/>
            </a:pP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«</a:t>
            </a:r>
            <a:r>
              <a:rPr lang="ru-RU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ПРОКАТИ И ДОГОНИ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»</a:t>
            </a:r>
            <a:endParaRPr lang="ru-RU" sz="9600" i="1" dirty="0" smtClean="0">
              <a:solidFill>
                <a:srgbClr val="92D050"/>
              </a:solidFill>
              <a:latin typeface="Calibri" pitchFamily="34" charset="0"/>
              <a:cs typeface="Angsana New" pitchFamily="18" charset="-34"/>
            </a:endParaRPr>
          </a:p>
          <a:p>
            <a:pPr algn="ctr">
              <a:buNone/>
            </a:pP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«</a:t>
            </a:r>
            <a:r>
              <a:rPr lang="ru-RU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СБЕЙ КЕГЛЮ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»</a:t>
            </a:r>
            <a:r>
              <a:rPr lang="ru-RU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 </a:t>
            </a:r>
            <a:endParaRPr lang="ru-RU" sz="9600" i="1" dirty="0" smtClean="0">
              <a:solidFill>
                <a:srgbClr val="92D050"/>
              </a:solidFill>
              <a:latin typeface="Calibri" pitchFamily="34" charset="0"/>
              <a:cs typeface="Angsana New" pitchFamily="18" charset="-34"/>
            </a:endParaRPr>
          </a:p>
          <a:p>
            <a:pPr algn="ctr">
              <a:buNone/>
            </a:pPr>
            <a:r>
              <a:rPr lang="ru-RU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«БЫСТРЫЙ МЯЧИК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»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 </a:t>
            </a:r>
            <a:endParaRPr lang="ru-RU" sz="9600" i="1" dirty="0" smtClean="0">
              <a:solidFill>
                <a:srgbClr val="92D050"/>
              </a:solidFill>
              <a:latin typeface="Calibri" pitchFamily="34" charset="0"/>
              <a:cs typeface="Angsana New" pitchFamily="18" charset="-34"/>
            </a:endParaRPr>
          </a:p>
          <a:p>
            <a:pPr algn="ctr">
              <a:buNone/>
            </a:pP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«</a:t>
            </a:r>
            <a:r>
              <a:rPr lang="ru-RU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ШКОЛА МЯЧА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»</a:t>
            </a:r>
            <a:endParaRPr lang="ru-RU" sz="9600" i="1" dirty="0" smtClean="0">
              <a:solidFill>
                <a:srgbClr val="92D050"/>
              </a:solidFill>
              <a:latin typeface="Calibri" pitchFamily="34" charset="0"/>
              <a:cs typeface="Angsana New" pitchFamily="18" charset="-34"/>
            </a:endParaRPr>
          </a:p>
          <a:p>
            <a:pPr algn="ctr">
              <a:buNone/>
            </a:pP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 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«</a:t>
            </a:r>
            <a:r>
              <a:rPr lang="ru-RU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ЗЕВАКА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»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 </a:t>
            </a:r>
            <a:endParaRPr lang="ru-RU" sz="9600" i="1" dirty="0" smtClean="0">
              <a:solidFill>
                <a:srgbClr val="92D050"/>
              </a:solidFill>
              <a:latin typeface="Calibri" pitchFamily="34" charset="0"/>
              <a:cs typeface="Angsana New" pitchFamily="18" charset="-34"/>
            </a:endParaRPr>
          </a:p>
          <a:p>
            <a:pPr algn="ctr">
              <a:buNone/>
            </a:pP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«</a:t>
            </a:r>
            <a:r>
              <a:rPr lang="ru-RU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У КОГО МЯЧ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»</a:t>
            </a:r>
            <a:endParaRPr lang="ru-RU" sz="9600" i="1" dirty="0" smtClean="0">
              <a:solidFill>
                <a:srgbClr val="92D050"/>
              </a:solidFill>
              <a:latin typeface="Calibri" pitchFamily="34" charset="0"/>
              <a:cs typeface="Angsana New" pitchFamily="18" charset="-34"/>
            </a:endParaRPr>
          </a:p>
          <a:p>
            <a:pPr algn="ctr">
              <a:buNone/>
            </a:pP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 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«</a:t>
            </a:r>
            <a:r>
              <a:rPr lang="ru-RU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ЛОВИШКА С МЯЧОМ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»</a:t>
            </a:r>
            <a:endParaRPr lang="ru-RU" sz="9600" i="1" dirty="0" smtClean="0">
              <a:solidFill>
                <a:srgbClr val="92D050"/>
              </a:solidFill>
              <a:latin typeface="Calibri" pitchFamily="34" charset="0"/>
              <a:cs typeface="Angsana New" pitchFamily="18" charset="-34"/>
            </a:endParaRPr>
          </a:p>
          <a:p>
            <a:pPr algn="ctr">
              <a:buNone/>
            </a:pP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 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«</a:t>
            </a:r>
            <a:r>
              <a:rPr lang="ru-RU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ИГРАЙ, ИГРАЙ, МЯЧ НЕ ТЕРЯЙ!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»</a:t>
            </a:r>
            <a:b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</a:b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«</a:t>
            </a:r>
            <a:r>
              <a:rPr lang="ru-RU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СТОЙ!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»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 </a:t>
            </a:r>
            <a:endParaRPr lang="ru-RU" sz="9600" i="1" dirty="0" smtClean="0">
              <a:solidFill>
                <a:srgbClr val="92D050"/>
              </a:solidFill>
              <a:latin typeface="Calibri" pitchFamily="34" charset="0"/>
              <a:cs typeface="Angsana New" pitchFamily="18" charset="-34"/>
            </a:endParaRPr>
          </a:p>
          <a:p>
            <a:pPr algn="ctr">
              <a:buNone/>
            </a:pP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«</a:t>
            </a:r>
            <a:r>
              <a:rPr lang="ru-RU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КОГО НАЗВАЛИ, ТОТ И ЛОВИТ МЯЧ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»</a:t>
            </a:r>
            <a:b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</a:b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«</a:t>
            </a:r>
            <a:r>
              <a:rPr lang="ru-RU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МЯЧ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 </a:t>
            </a:r>
            <a:r>
              <a:rPr lang="ru-RU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ВЕДУЩЕМУ</a:t>
            </a: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>»</a:t>
            </a:r>
            <a:b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</a:br>
            <a: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  <a:t/>
            </a:r>
            <a:br>
              <a:rPr lang="en-US" sz="9600" i="1" dirty="0" smtClean="0">
                <a:solidFill>
                  <a:srgbClr val="92D050"/>
                </a:solidFill>
                <a:latin typeface="Calibri" pitchFamily="34" charset="0"/>
                <a:cs typeface="Angsana New" pitchFamily="18" charset="-34"/>
              </a:rPr>
            </a:br>
            <a:r>
              <a:rPr lang="en-US" dirty="0" smtClean="0">
                <a:solidFill>
                  <a:srgbClr val="92D050"/>
                </a:solidFill>
              </a:rPr>
              <a:t/>
            </a:r>
            <a:br>
              <a:rPr lang="en-US" dirty="0" smtClean="0">
                <a:solidFill>
                  <a:srgbClr val="92D050"/>
                </a:solidFill>
              </a:rPr>
            </a:br>
            <a:endParaRPr lang="ru-RU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solidFill>
                  <a:srgbClr val="92D050"/>
                </a:solidFill>
              </a:rPr>
              <a:t/>
            </a:r>
            <a:br>
              <a:rPr lang="en-US" dirty="0" smtClean="0">
                <a:solidFill>
                  <a:srgbClr val="92D050"/>
                </a:solidFill>
              </a:rPr>
            </a:br>
            <a:r>
              <a:rPr lang="en-US" dirty="0" smtClean="0">
                <a:solidFill>
                  <a:srgbClr val="92D050"/>
                </a:solidFill>
              </a:rPr>
              <a:t/>
            </a:r>
            <a:br>
              <a:rPr lang="en-US" dirty="0" smtClean="0">
                <a:solidFill>
                  <a:srgbClr val="92D050"/>
                </a:solidFill>
              </a:rPr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У КОГО МЯЧ</a:t>
            </a:r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dirty="0" smtClean="0">
                <a:solidFill>
                  <a:srgbClr val="92D050"/>
                </a:solidFill>
              </a:rPr>
              <a:t/>
            </a:r>
            <a:br>
              <a:rPr lang="en-US" dirty="0" smtClean="0">
                <a:solidFill>
                  <a:srgbClr val="92D050"/>
                </a:solidFill>
              </a:rPr>
            </a:b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600" i="1" dirty="0" smtClean="0"/>
              <a:t>для детей 6-7 лет</a:t>
            </a:r>
          </a:p>
          <a:p>
            <a:pPr>
              <a:buNone/>
            </a:pPr>
            <a:r>
              <a:rPr lang="ru-RU" sz="2600" i="1" dirty="0" smtClean="0"/>
              <a:t>Описание.</a:t>
            </a:r>
            <a:r>
              <a:rPr lang="en-US" sz="2600" i="1" dirty="0" smtClean="0">
                <a:latin typeface="Broadway BT" pitchFamily="82" charset="0"/>
              </a:rPr>
              <a:t> </a:t>
            </a:r>
            <a:r>
              <a:rPr lang="ru-RU" sz="2600" i="1" dirty="0" smtClean="0"/>
              <a:t>Играющие образуют круг. Выбирается водящий. Он становится в центр круга, а остальные плотно придвигаются друг к другу, руки у всех за спиной.</a:t>
            </a:r>
          </a:p>
          <a:p>
            <a:pPr>
              <a:buNone/>
            </a:pPr>
            <a:r>
              <a:rPr lang="ru-RU" sz="2600" i="1" dirty="0" smtClean="0"/>
              <a:t>Взрослый</a:t>
            </a:r>
            <a:r>
              <a:rPr lang="en-US" sz="2600" i="1" dirty="0" smtClean="0">
                <a:latin typeface="Broadway BT" pitchFamily="82" charset="0"/>
              </a:rPr>
              <a:t> </a:t>
            </a:r>
            <a:r>
              <a:rPr lang="ru-RU" sz="2600" i="1" dirty="0" smtClean="0"/>
              <a:t>дает кому-либо мяч (диаметр 6–8 см), и дети за спиной передают его по кругу. Водящий старается угадать, у кого мяч. Он говорит: </a:t>
            </a:r>
            <a:r>
              <a:rPr lang="en-US" sz="2600" i="1" dirty="0" smtClean="0">
                <a:latin typeface="Broadway BT" pitchFamily="82" charset="0"/>
              </a:rPr>
              <a:t>«</a:t>
            </a:r>
            <a:r>
              <a:rPr lang="ru-RU" sz="2600" i="1" dirty="0" smtClean="0"/>
              <a:t>Руки!</a:t>
            </a:r>
            <a:r>
              <a:rPr lang="en-US" sz="2600" i="1" dirty="0" smtClean="0">
                <a:latin typeface="Broadway BT" pitchFamily="82" charset="0"/>
              </a:rPr>
              <a:t>» – </a:t>
            </a:r>
            <a:r>
              <a:rPr lang="ru-RU" sz="2600" i="1" dirty="0" smtClean="0"/>
              <a:t>и тот, к кому обращаются, должен выставить вперед обе руки ладонями вверх, как бы показывая, что мяча у него нет. Если водящий угадал, он берет мяч и становится в круг, а тот, у кого найден мяч, начинает водить.</a:t>
            </a:r>
          </a:p>
          <a:p>
            <a:pPr>
              <a:buNone/>
            </a:pPr>
            <a:r>
              <a:rPr lang="ru-RU" sz="2600" i="1" dirty="0" smtClean="0"/>
              <a:t>Правила:</a:t>
            </a:r>
            <a:r>
              <a:rPr lang="en-US" sz="2600" i="1" dirty="0" smtClean="0">
                <a:latin typeface="Broadway BT" pitchFamily="82" charset="0"/>
              </a:rPr>
              <a:t> </a:t>
            </a:r>
            <a:r>
              <a:rPr lang="ru-RU" sz="2600" i="1" dirty="0" smtClean="0"/>
              <a:t>стараться передавать мяч за спиной так, чтобы не догадался водящий; к кому обращается водящий, должен показать </a:t>
            </a:r>
            <a:r>
              <a:rPr lang="ru-RU" i="1" dirty="0" smtClean="0"/>
              <a:t>руки.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ЛОВИШКА С МЯЧОМ</a:t>
            </a:r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dirty="0" smtClean="0">
                <a:solidFill>
                  <a:srgbClr val="92D050"/>
                </a:solidFill>
              </a:rPr>
              <a:t/>
            </a:r>
            <a:br>
              <a:rPr lang="en-US" dirty="0" smtClean="0">
                <a:solidFill>
                  <a:srgbClr val="92D050"/>
                </a:solidFill>
              </a:rPr>
            </a:b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i="1" dirty="0" smtClean="0">
              <a:latin typeface="Broadway BT" pitchFamily="82" charset="0"/>
            </a:endParaRPr>
          </a:p>
          <a:p>
            <a:pPr>
              <a:buNone/>
            </a:pPr>
            <a:r>
              <a:rPr lang="ru-RU" i="1" dirty="0" smtClean="0"/>
              <a:t>для детей 6-7 лет</a:t>
            </a:r>
          </a:p>
          <a:p>
            <a:pPr>
              <a:buNone/>
            </a:pPr>
            <a:r>
              <a:rPr lang="en-US" i="1" dirty="0" smtClean="0">
                <a:latin typeface="Broadway BT" pitchFamily="82" charset="0"/>
              </a:rPr>
              <a:t> </a:t>
            </a:r>
          </a:p>
          <a:p>
            <a:pPr>
              <a:buNone/>
            </a:pPr>
            <a:r>
              <a:rPr lang="ru-RU" i="1" dirty="0" smtClean="0"/>
              <a:t>Описание.</a:t>
            </a:r>
            <a:r>
              <a:rPr lang="en-US" i="1" dirty="0" smtClean="0">
                <a:latin typeface="Broadway BT" pitchFamily="82" charset="0"/>
              </a:rPr>
              <a:t> </a:t>
            </a:r>
            <a:r>
              <a:rPr lang="ru-RU" i="1" dirty="0" smtClean="0"/>
              <a:t>Дети стоят по кругу, передают мяч из рук в руки, произнося:</a:t>
            </a:r>
          </a:p>
          <a:p>
            <a:pPr>
              <a:buNone/>
            </a:pPr>
            <a:r>
              <a:rPr lang="ru-RU" i="1" dirty="0" smtClean="0"/>
              <a:t>Раз, два, три – мяч скорей бери!</a:t>
            </a:r>
          </a:p>
          <a:p>
            <a:pPr>
              <a:buNone/>
            </a:pPr>
            <a:r>
              <a:rPr lang="ru-RU" i="1" dirty="0" smtClean="0"/>
              <a:t>Четыре, пять, шесть – вот он, вот он здесь!</a:t>
            </a:r>
          </a:p>
          <a:p>
            <a:pPr>
              <a:buNone/>
            </a:pPr>
            <a:r>
              <a:rPr lang="ru-RU" i="1" dirty="0" smtClean="0"/>
              <a:t>Семь, восемь, девять – бросай, кто умеет.</a:t>
            </a:r>
          </a:p>
          <a:p>
            <a:pPr>
              <a:buNone/>
            </a:pPr>
            <a:r>
              <a:rPr lang="ru-RU" i="1" dirty="0" smtClean="0"/>
              <a:t>Последний, к кому попал мяч, говорит:</a:t>
            </a:r>
            <a:r>
              <a:rPr lang="en-US" i="1" dirty="0" smtClean="0">
                <a:latin typeface="Broadway BT" pitchFamily="82" charset="0"/>
              </a:rPr>
              <a:t> «</a:t>
            </a:r>
            <a:r>
              <a:rPr lang="ru-RU" i="1" dirty="0" smtClean="0"/>
              <a:t>Я!</a:t>
            </a:r>
            <a:r>
              <a:rPr lang="en-US" i="1" dirty="0" smtClean="0">
                <a:latin typeface="Broadway BT" pitchFamily="82" charset="0"/>
              </a:rPr>
              <a:t>», </a:t>
            </a:r>
            <a:r>
              <a:rPr lang="ru-RU" i="1" dirty="0" smtClean="0"/>
              <a:t>выходит в середину и бросает мяч, стараясь осалить разбегающихся в стороны детей.</a:t>
            </a:r>
          </a:p>
          <a:p>
            <a:pPr>
              <a:buNone/>
            </a:pPr>
            <a:r>
              <a:rPr lang="ru-RU" i="1" dirty="0" smtClean="0"/>
              <a:t>Правила:</a:t>
            </a:r>
            <a:r>
              <a:rPr lang="en-US" i="1" dirty="0" smtClean="0">
                <a:latin typeface="Broadway BT" pitchFamily="82" charset="0"/>
              </a:rPr>
              <a:t> </a:t>
            </a:r>
            <a:r>
              <a:rPr lang="ru-RU" i="1" dirty="0" smtClean="0"/>
              <a:t>передавать мяч, точно согласуя движения с ритмом произносимых слов; тот, кого запятнает мяч, пропускает</a:t>
            </a:r>
            <a:r>
              <a:rPr lang="en-US" i="1" dirty="0" smtClean="0">
                <a:latin typeface="Broadway BT" pitchFamily="82" charset="0"/>
              </a:rPr>
              <a:t> </a:t>
            </a:r>
            <a:r>
              <a:rPr lang="ru-RU" i="1" dirty="0" smtClean="0"/>
              <a:t>один ход игры; мяч бросать, целясь в ноги.</a:t>
            </a:r>
          </a:p>
          <a:p>
            <a:pPr>
              <a:buNone/>
            </a:pPr>
            <a:r>
              <a:rPr lang="en-US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ИГРАЙ, ИГРАЙ, МЯЧ НЕ ТЕРЯЙ!</a:t>
            </a:r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dirty="0" smtClean="0">
                <a:solidFill>
                  <a:srgbClr val="92D050"/>
                </a:solidFill>
              </a:rPr>
              <a:t/>
            </a:r>
            <a:br>
              <a:rPr lang="en-US" dirty="0" smtClean="0">
                <a:solidFill>
                  <a:srgbClr val="92D050"/>
                </a:solidFill>
              </a:rPr>
            </a:b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i="1" dirty="0" smtClean="0"/>
              <a:t>для детей 6-7 лет</a:t>
            </a:r>
          </a:p>
          <a:p>
            <a:pPr>
              <a:buNone/>
            </a:pPr>
            <a:r>
              <a:rPr lang="ru-RU" i="1" dirty="0" smtClean="0"/>
              <a:t>Описание.</a:t>
            </a:r>
            <a:r>
              <a:rPr lang="en-US" i="1" dirty="0" smtClean="0">
                <a:latin typeface="Broadway BT" pitchFamily="82" charset="0"/>
              </a:rPr>
              <a:t> </a:t>
            </a:r>
            <a:r>
              <a:rPr lang="ru-RU" i="1" dirty="0" smtClean="0"/>
              <a:t>Дети располагаются на площадке. Каждый играет с мячом, выполняя действия по своему выбору: бросает вверх и о землю, отбивает мяч на месте и в движении; бросает мяч в стену, в корзину. После сигнала педагога все должны быстро поднять мяч вверх.</a:t>
            </a:r>
          </a:p>
          <a:p>
            <a:pPr>
              <a:buNone/>
            </a:pPr>
            <a:r>
              <a:rPr lang="ru-RU" i="1" dirty="0" smtClean="0"/>
              <a:t>Правила:</a:t>
            </a:r>
            <a:r>
              <a:rPr lang="en-US" i="1" dirty="0" smtClean="0">
                <a:latin typeface="Broadway BT" pitchFamily="82" charset="0"/>
              </a:rPr>
              <a:t> </a:t>
            </a:r>
            <a:r>
              <a:rPr lang="ru-RU" i="1" dirty="0" smtClean="0"/>
              <a:t>играть с мячом, не мешая товарищам, находить свободное место на площадке; не успевший по сигналу поднять мяч получает штрафное очко.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 «</a:t>
            </a:r>
            <a:r>
              <a:rPr lang="ru-RU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СТОЙ!</a:t>
            </a:r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dirty="0" smtClean="0">
                <a:solidFill>
                  <a:srgbClr val="92D050"/>
                </a:solidFill>
              </a:rPr>
              <a:t/>
            </a:r>
            <a:br>
              <a:rPr lang="en-US" dirty="0" smtClean="0">
                <a:solidFill>
                  <a:srgbClr val="92D050"/>
                </a:solidFill>
              </a:rPr>
            </a:b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800" i="1" dirty="0" smtClean="0"/>
              <a:t>Для детей 6-7 лет</a:t>
            </a:r>
          </a:p>
          <a:p>
            <a:pPr>
              <a:buNone/>
            </a:pPr>
            <a:r>
              <a:rPr lang="ru-RU" sz="1800" i="1" dirty="0" smtClean="0"/>
              <a:t>Описание.</a:t>
            </a:r>
            <a:r>
              <a:rPr lang="en-US" sz="1800" i="1" dirty="0" smtClean="0">
                <a:latin typeface="Broadway BT" pitchFamily="82" charset="0"/>
              </a:rPr>
              <a:t> </a:t>
            </a:r>
            <a:r>
              <a:rPr lang="ru-RU" sz="1800" i="1" dirty="0" smtClean="0"/>
              <a:t>Играющие становятся в круг. Водящий выходит в середину круга с малым</a:t>
            </a:r>
            <a:r>
              <a:rPr lang="en-US" sz="1800" i="1" dirty="0" smtClean="0">
                <a:latin typeface="Broadway BT" pitchFamily="82" charset="0"/>
              </a:rPr>
              <a:t> </a:t>
            </a:r>
            <a:r>
              <a:rPr lang="ru-RU" sz="1800" i="1" dirty="0" smtClean="0"/>
              <a:t>мячом. Он подбрасывает мяч вверх (или ударяет им сильно о землю) и называет чье-либо имя. Ребенок, которого назвали, бежит за мячом, остальные разбегаются в разные стороны. Как только названный ребенок возьмет в руки мяч, он кричит: </a:t>
            </a:r>
            <a:r>
              <a:rPr lang="en-US" sz="1800" i="1" dirty="0" smtClean="0">
                <a:latin typeface="Broadway BT" pitchFamily="82" charset="0"/>
              </a:rPr>
              <a:t>«</a:t>
            </a:r>
            <a:r>
              <a:rPr lang="ru-RU" sz="1800" i="1" dirty="0" smtClean="0"/>
              <a:t>Стой!</a:t>
            </a:r>
            <a:r>
              <a:rPr lang="en-US" sz="1800" i="1" dirty="0" smtClean="0">
                <a:latin typeface="Broadway BT" pitchFamily="82" charset="0"/>
              </a:rPr>
              <a:t>». </a:t>
            </a:r>
            <a:r>
              <a:rPr lang="ru-RU" sz="1800" i="1" dirty="0" smtClean="0"/>
              <a:t>Все играющие должны остановиться и стоять неподвижно там, где их застала команда. Водящий старается попасть мячом в кого-нибудь. Тот, в кого бросают мяч, может увертываться, приседать, подпрыгивать, не сходя с места. Если водящий промахнется, то бежит за мячом опять, а все разбегаются. Взяв мяч, водящий снова кричит: </a:t>
            </a:r>
            <a:r>
              <a:rPr lang="en-US" sz="1800" i="1" dirty="0" smtClean="0">
                <a:latin typeface="Broadway BT" pitchFamily="82" charset="0"/>
              </a:rPr>
              <a:t>«</a:t>
            </a:r>
            <a:r>
              <a:rPr lang="ru-RU" sz="1800" i="1" dirty="0" smtClean="0"/>
              <a:t>Стой!</a:t>
            </a:r>
            <a:r>
              <a:rPr lang="en-US" sz="1800" i="1" dirty="0" smtClean="0">
                <a:latin typeface="Broadway BT" pitchFamily="82" charset="0"/>
              </a:rPr>
              <a:t>» – </a:t>
            </a:r>
            <a:r>
              <a:rPr lang="ru-RU" sz="1800" i="1" dirty="0" smtClean="0"/>
              <a:t>и старается осалить кого-либо из играющих. Осаленный становится новым водящим, игра продолжается.</a:t>
            </a:r>
          </a:p>
          <a:p>
            <a:pPr>
              <a:buNone/>
            </a:pPr>
            <a:r>
              <a:rPr lang="ru-RU" sz="1800" i="1" dirty="0" smtClean="0"/>
              <a:t>Правила:</a:t>
            </a:r>
            <a:r>
              <a:rPr lang="en-US" sz="1800" i="1" dirty="0" smtClean="0">
                <a:latin typeface="Broadway BT" pitchFamily="82" charset="0"/>
              </a:rPr>
              <a:t> </a:t>
            </a:r>
            <a:r>
              <a:rPr lang="ru-RU" sz="1800" i="1" dirty="0" smtClean="0"/>
              <a:t>тот, в кого бросают мяч, должен увертываться, приседать, подпрыгивать, не сходя с места.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КОГО НАЗВАЛИ, ТОТ И ЛОВИТ МЯЧ</a:t>
            </a:r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dirty="0" smtClean="0">
                <a:solidFill>
                  <a:srgbClr val="92D050"/>
                </a:solidFill>
              </a:rPr>
              <a:t/>
            </a:r>
            <a:br>
              <a:rPr lang="en-US" dirty="0" smtClean="0">
                <a:solidFill>
                  <a:srgbClr val="92D050"/>
                </a:solidFill>
              </a:rPr>
            </a:b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i="1" dirty="0" smtClean="0"/>
              <a:t>Для детей 6-7 лет</a:t>
            </a:r>
          </a:p>
          <a:p>
            <a:pPr>
              <a:buNone/>
            </a:pPr>
            <a:r>
              <a:rPr lang="ru-RU" sz="2400" i="1" dirty="0" smtClean="0"/>
              <a:t>Описание.</a:t>
            </a:r>
            <a:r>
              <a:rPr lang="en-US" sz="2400" i="1" dirty="0" smtClean="0">
                <a:latin typeface="Broadway BT" pitchFamily="82" charset="0"/>
              </a:rPr>
              <a:t> </a:t>
            </a:r>
            <a:r>
              <a:rPr lang="ru-RU" sz="2400" i="1" dirty="0" smtClean="0"/>
              <a:t>Дети ходят или бегают по площадке. Взрослый держит в руках мяч. Он называет имя одного из детей и бросает мяч вверх. Названный должен поймать мяч и снова бросить его вверх, назвав имя кого-нибудь из детей. Бросать мяч надо не слишком высоко и в направлении ребенка, имя которого называют.</a:t>
            </a:r>
          </a:p>
          <a:p>
            <a:pPr>
              <a:buNone/>
            </a:pPr>
            <a:r>
              <a:rPr lang="ru-RU" sz="2400" i="1" dirty="0" smtClean="0"/>
              <a:t>Правила:</a:t>
            </a:r>
            <a:r>
              <a:rPr lang="en-US" sz="2400" i="1" dirty="0" smtClean="0">
                <a:latin typeface="Broadway BT" pitchFamily="82" charset="0"/>
              </a:rPr>
              <a:t> </a:t>
            </a:r>
            <a:r>
              <a:rPr lang="ru-RU" sz="2400" i="1" dirty="0" smtClean="0"/>
              <a:t>слушать сигнал.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МЯЧ</a:t>
            </a:r>
            <a:r>
              <a:rPr lang="en-US" sz="32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ВЕДУЩЕМУ</a:t>
            </a:r>
            <a:r>
              <a:rPr lang="en-US" sz="32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en-US" sz="32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i="1" dirty="0" smtClean="0"/>
              <a:t>Для детей 6-7 лет</a:t>
            </a:r>
          </a:p>
          <a:p>
            <a:pPr>
              <a:buNone/>
            </a:pPr>
            <a:endParaRPr lang="ru-RU" sz="1800" i="1" dirty="0" smtClean="0"/>
          </a:p>
          <a:p>
            <a:pPr>
              <a:buNone/>
            </a:pPr>
            <a:r>
              <a:rPr lang="ru-RU" sz="2000" i="1" dirty="0" smtClean="0"/>
              <a:t>Описание.</a:t>
            </a:r>
            <a:r>
              <a:rPr lang="en-US" sz="2000" i="1" dirty="0" smtClean="0">
                <a:latin typeface="Broadway BT" pitchFamily="82" charset="0"/>
              </a:rPr>
              <a:t> </a:t>
            </a:r>
            <a:r>
              <a:rPr lang="ru-RU" sz="2000" i="1" dirty="0" smtClean="0"/>
              <a:t>Дети объединяются в 2–3 группы, каждая образует свой круг диаметром 4–5 м. В центре каждого круга – ведущий</a:t>
            </a:r>
            <a:r>
              <a:rPr lang="en-US" sz="2000" i="1" dirty="0" smtClean="0">
                <a:latin typeface="Broadway BT" pitchFamily="82" charset="0"/>
              </a:rPr>
              <a:t> </a:t>
            </a:r>
            <a:r>
              <a:rPr lang="ru-RU" sz="2000" i="1" dirty="0" smtClean="0"/>
              <a:t>с мячом. По сигналу педагога ведущие поочередно бросают мяч своим игрокам, стараясь не уронить, и получают его обратно.</a:t>
            </a:r>
          </a:p>
          <a:p>
            <a:pPr>
              <a:buNone/>
            </a:pPr>
            <a:r>
              <a:rPr lang="ru-RU" sz="2000" i="1" dirty="0" smtClean="0"/>
              <a:t>Когда мяч обойдет всех игроков круга, ведущий поднимает его вверх. Побеждает команда, меньшее количество раз уронившая мяч.</a:t>
            </a:r>
          </a:p>
          <a:p>
            <a:pPr>
              <a:buNone/>
            </a:pPr>
            <a:r>
              <a:rPr lang="ru-RU" sz="2000" i="1" dirty="0" smtClean="0"/>
              <a:t>Правила:</a:t>
            </a:r>
            <a:r>
              <a:rPr lang="en-US" sz="2000" i="1" dirty="0" smtClean="0">
                <a:latin typeface="Broadway BT" pitchFamily="82" charset="0"/>
              </a:rPr>
              <a:t> </a:t>
            </a:r>
            <a:r>
              <a:rPr lang="ru-RU" sz="2000" i="1" dirty="0" smtClean="0"/>
              <a:t>начинать бросать мяч по сигналу.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92D050"/>
                </a:solidFill>
              </a:rPr>
              <a:t>Задачи</a:t>
            </a: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268760"/>
            <a:ext cx="8157592" cy="4669979"/>
          </a:xfrm>
        </p:spPr>
        <p:txBody>
          <a:bodyPr/>
          <a:lstStyle/>
          <a:p>
            <a:r>
              <a:rPr lang="ru-RU" i="1" dirty="0" smtClean="0"/>
              <a:t>Развивать физические качества: координацию и ловкость.</a:t>
            </a:r>
          </a:p>
          <a:p>
            <a:r>
              <a:rPr lang="ru-RU" i="1" dirty="0" smtClean="0"/>
              <a:t>Формировать опорно – двигательную систему организма, координации движения крупной и мелкой моторики обеих рук.</a:t>
            </a:r>
          </a:p>
          <a:p>
            <a:r>
              <a:rPr lang="ru-RU" i="1" dirty="0" smtClean="0"/>
              <a:t>Овладевать подвижными играми с правилами</a:t>
            </a:r>
            <a:r>
              <a:rPr lang="ru-RU" sz="2800" i="1" dirty="0" smtClean="0"/>
              <a:t>.</a:t>
            </a:r>
            <a:endParaRPr lang="ru-RU" sz="28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>
            <a:normAutofit/>
          </a:bodyPr>
          <a:lstStyle/>
          <a:p>
            <a:r>
              <a:rPr lang="ru-RU" sz="3600" i="1" dirty="0" smtClean="0">
                <a:solidFill>
                  <a:srgbClr val="92D050"/>
                </a:solidFill>
              </a:rPr>
              <a:t>Комплексы упражнений с мячами имеют различную направленность</a:t>
            </a:r>
            <a:endParaRPr lang="ru-RU" sz="3600" dirty="0">
              <a:solidFill>
                <a:srgbClr val="92D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2060848"/>
            <a:ext cx="7264896" cy="3768824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-для укрепления мышц рук и плечевого пояса, брюшного пресса</a:t>
            </a:r>
          </a:p>
          <a:p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для укрепления мышц спины и таза, мышц ног и свода стопы</a:t>
            </a:r>
          </a:p>
          <a:p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для увеличения гибкости и подвижности суставов</a:t>
            </a:r>
          </a:p>
          <a:p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для развития функции равновесия и вестибулярного аппарата</a:t>
            </a:r>
          </a:p>
          <a:p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-для развития ловкости и координации движений</a:t>
            </a:r>
          </a:p>
          <a:p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для расслабления и релаксации и др. </a:t>
            </a:r>
          </a:p>
          <a:p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endParaRPr lang="ru-RU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МЯЧ В КРУГУ</a:t>
            </a:r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dirty="0" smtClean="0">
                <a:solidFill>
                  <a:srgbClr val="92D050"/>
                </a:solidFill>
              </a:rPr>
              <a:t/>
            </a:r>
            <a:br>
              <a:rPr lang="en-US" dirty="0" smtClean="0">
                <a:solidFill>
                  <a:srgbClr val="92D050"/>
                </a:solidFill>
              </a:rPr>
            </a:b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i="1" dirty="0" smtClean="0">
                <a:cs typeface="Times New Roman" pitchFamily="18" charset="0"/>
              </a:rPr>
              <a:t>для детей 3-4 года</a:t>
            </a:r>
          </a:p>
          <a:p>
            <a:pPr>
              <a:buNone/>
            </a:pPr>
            <a:endParaRPr lang="ru-RU" i="1" dirty="0" smtClean="0"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cs typeface="Times New Roman" pitchFamily="18" charset="0"/>
              </a:rPr>
              <a:t>Описание игры : Дети сидят на корточках на полу, образуя круг. Педагог (взрослый) дает одному из участников игры мяч-Колобок (на нем нарисованы или приклеены глаза, нос, рот) и читает стихотворение.</a:t>
            </a:r>
          </a:p>
          <a:p>
            <a:pPr>
              <a:buNone/>
            </a:pPr>
            <a:r>
              <a:rPr lang="ru-RU" i="1" dirty="0" smtClean="0">
                <a:cs typeface="Times New Roman" pitchFamily="18" charset="0"/>
              </a:rPr>
              <a:t>Колобок, Колобок,</a:t>
            </a:r>
          </a:p>
          <a:p>
            <a:pPr>
              <a:buNone/>
            </a:pPr>
            <a:r>
              <a:rPr lang="ru-RU" i="1" dirty="0" smtClean="0">
                <a:cs typeface="Times New Roman" pitchFamily="18" charset="0"/>
              </a:rPr>
              <a:t>У тебя румяный бок.</a:t>
            </a:r>
          </a:p>
          <a:p>
            <a:pPr>
              <a:buNone/>
            </a:pPr>
            <a:r>
              <a:rPr lang="ru-RU" i="1" dirty="0" smtClean="0">
                <a:cs typeface="Times New Roman" pitchFamily="18" charset="0"/>
              </a:rPr>
              <a:t>Ты по полу покатись</a:t>
            </a:r>
          </a:p>
          <a:p>
            <a:pPr>
              <a:buNone/>
            </a:pPr>
            <a:r>
              <a:rPr lang="ru-RU" i="1" dirty="0" smtClean="0">
                <a:cs typeface="Times New Roman" pitchFamily="18" charset="0"/>
              </a:rPr>
              <a:t>И Катюше (ребятам) улыбнись!</a:t>
            </a:r>
          </a:p>
          <a:p>
            <a:pPr>
              <a:buNone/>
            </a:pPr>
            <a:r>
              <a:rPr lang="ru-RU" i="1" dirty="0" smtClean="0">
                <a:cs typeface="Times New Roman" pitchFamily="18" charset="0"/>
              </a:rPr>
              <a:t>По просьбе педагога (взрослого) (</a:t>
            </a:r>
            <a:r>
              <a:rPr lang="en-US" i="1" dirty="0" smtClean="0">
                <a:latin typeface="Broadway BT" pitchFamily="82" charset="0"/>
                <a:cs typeface="Times New Roman" pitchFamily="18" charset="0"/>
              </a:rPr>
              <a:t>«</a:t>
            </a:r>
            <a:r>
              <a:rPr lang="ru-RU" i="1" dirty="0" smtClean="0">
                <a:cs typeface="Times New Roman" pitchFamily="18" charset="0"/>
              </a:rPr>
              <a:t>Катенька, покати мячик Диме</a:t>
            </a:r>
            <a:r>
              <a:rPr lang="en-US" i="1" dirty="0" smtClean="0">
                <a:latin typeface="Broadway BT" pitchFamily="82" charset="0"/>
                <a:cs typeface="Times New Roman" pitchFamily="18" charset="0"/>
              </a:rPr>
              <a:t>») </a:t>
            </a:r>
            <a:r>
              <a:rPr lang="ru-RU" i="1" dirty="0" smtClean="0">
                <a:cs typeface="Times New Roman" pitchFamily="18" charset="0"/>
              </a:rPr>
              <a:t>девочка прокатывает мяч двумя руками названному участнику. Тот, получив мяч, прокатывает его другому ребенку, которого назвали по имени, и т.д.</a:t>
            </a:r>
          </a:p>
          <a:p>
            <a:pPr>
              <a:buNone/>
            </a:pPr>
            <a:r>
              <a:rPr lang="ru-RU" i="1" dirty="0" smtClean="0">
                <a:cs typeface="Times New Roman" pitchFamily="18" charset="0"/>
              </a:rPr>
              <a:t>Правила:</a:t>
            </a:r>
            <a:r>
              <a:rPr lang="en-US" i="1" dirty="0" smtClean="0">
                <a:latin typeface="Broadway BT" pitchFamily="82" charset="0"/>
                <a:cs typeface="Times New Roman" pitchFamily="18" charset="0"/>
              </a:rPr>
              <a:t> </a:t>
            </a:r>
            <a:r>
              <a:rPr lang="ru-RU" i="1" dirty="0" smtClean="0">
                <a:cs typeface="Times New Roman" pitchFamily="18" charset="0"/>
              </a:rPr>
              <a:t>мяч нужно отталкивать посильнее, чтобы он докатился до другого участника игры, а также подавать выкатившийся из круга мяч.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ПРОКАТИ И ДОГОНИ</a:t>
            </a:r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dirty="0" smtClean="0">
                <a:solidFill>
                  <a:srgbClr val="92D050"/>
                </a:solidFill>
              </a:rPr>
              <a:t/>
            </a:r>
            <a:br>
              <a:rPr lang="en-US" dirty="0" smtClean="0">
                <a:solidFill>
                  <a:srgbClr val="92D050"/>
                </a:solidFill>
              </a:rPr>
            </a:b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4500" i="1" dirty="0" smtClean="0"/>
              <a:t>для детей 3-4 года</a:t>
            </a:r>
          </a:p>
          <a:p>
            <a:pPr>
              <a:buNone/>
            </a:pPr>
            <a:r>
              <a:rPr lang="ru-RU" sz="4500" i="1" dirty="0" smtClean="0"/>
              <a:t>Описание.</a:t>
            </a:r>
            <a:r>
              <a:rPr lang="en-US" sz="4500" i="1" dirty="0" smtClean="0">
                <a:latin typeface="Broadway BT" pitchFamily="82" charset="0"/>
              </a:rPr>
              <a:t> </a:t>
            </a:r>
            <a:r>
              <a:rPr lang="ru-RU" sz="4500" i="1" dirty="0" smtClean="0"/>
              <a:t>Ребенок с мячом в руках подходит к обозначенному месту (шнур, полоска пластыря, цветной кружочек) и выполняет действия в соответствии со стихотворным текстом.</a:t>
            </a:r>
          </a:p>
          <a:p>
            <a:pPr>
              <a:buNone/>
            </a:pPr>
            <a:r>
              <a:rPr lang="ru-RU" sz="4500" i="1" dirty="0" smtClean="0"/>
              <a:t>Наш веселый, звонкий мячик</a:t>
            </a:r>
          </a:p>
          <a:p>
            <a:pPr>
              <a:buNone/>
            </a:pPr>
            <a:r>
              <a:rPr lang="ru-RU" sz="4500" i="1" dirty="0" smtClean="0"/>
              <a:t>(толкает мяч двумя руками)</a:t>
            </a:r>
          </a:p>
          <a:p>
            <a:pPr>
              <a:buNone/>
            </a:pPr>
            <a:r>
              <a:rPr lang="ru-RU" sz="4500" i="1" dirty="0" smtClean="0"/>
              <a:t>Мы прокатим далеко</a:t>
            </a:r>
          </a:p>
          <a:p>
            <a:pPr>
              <a:buNone/>
            </a:pPr>
            <a:r>
              <a:rPr lang="ru-RU" sz="4500" i="1" dirty="0" smtClean="0"/>
              <a:t>(смотрит, куда он покатился),</a:t>
            </a:r>
          </a:p>
          <a:p>
            <a:pPr>
              <a:buNone/>
            </a:pPr>
            <a:r>
              <a:rPr lang="ru-RU" sz="4500" i="1" dirty="0" smtClean="0"/>
              <a:t>А теперь его догоним.</a:t>
            </a:r>
            <a:r>
              <a:rPr lang="en-US" sz="4500" i="1" dirty="0" smtClean="0">
                <a:latin typeface="Broadway BT" pitchFamily="82" charset="0"/>
              </a:rPr>
              <a:t> </a:t>
            </a:r>
          </a:p>
          <a:p>
            <a:pPr>
              <a:buNone/>
            </a:pPr>
            <a:r>
              <a:rPr lang="en-US" sz="4500" i="1" dirty="0" smtClean="0">
                <a:latin typeface="Broadway BT" pitchFamily="82" charset="0"/>
              </a:rPr>
              <a:t>(</a:t>
            </a:r>
            <a:r>
              <a:rPr lang="ru-RU" sz="4500" i="1" dirty="0" smtClean="0"/>
              <a:t>бежит за мячом, догоняет его.)</a:t>
            </a:r>
          </a:p>
          <a:p>
            <a:pPr>
              <a:buNone/>
            </a:pPr>
            <a:r>
              <a:rPr lang="ru-RU" sz="4500" i="1" dirty="0" smtClean="0"/>
              <a:t>Это сделать нам легко!</a:t>
            </a:r>
          </a:p>
          <a:p>
            <a:pPr>
              <a:buNone/>
            </a:pPr>
            <a:r>
              <a:rPr lang="ru-RU" sz="4500" i="1" dirty="0" smtClean="0"/>
              <a:t>(поднимает мяч над головой: </a:t>
            </a:r>
            <a:r>
              <a:rPr lang="en-US" sz="4500" i="1" dirty="0" smtClean="0">
                <a:latin typeface="Broadway BT" pitchFamily="82" charset="0"/>
              </a:rPr>
              <a:t>«</a:t>
            </a:r>
            <a:r>
              <a:rPr lang="ru-RU" sz="4500" i="1" dirty="0" smtClean="0"/>
              <a:t>Поймал!</a:t>
            </a:r>
            <a:r>
              <a:rPr lang="en-US" sz="4500" i="1" dirty="0" smtClean="0">
                <a:latin typeface="Broadway BT" pitchFamily="82" charset="0"/>
              </a:rPr>
              <a:t>»)</a:t>
            </a:r>
          </a:p>
          <a:p>
            <a:pPr>
              <a:buNone/>
            </a:pPr>
            <a:r>
              <a:rPr lang="ru-RU" sz="4500" i="1" dirty="0" smtClean="0"/>
              <a:t>В зависимости от диаметра мяча ребенок может прокатывать его одной рукой, чередуя правую и левую руку, если мяч маленький (диаметром 5-8 см) или двумя руками, если большой (диаметром 18-20 см).</a:t>
            </a:r>
          </a:p>
          <a:p>
            <a:pPr>
              <a:buNone/>
            </a:pPr>
            <a:r>
              <a:rPr lang="ru-RU" sz="4500" i="1" dirty="0" smtClean="0"/>
              <a:t>Правила:</a:t>
            </a:r>
            <a:r>
              <a:rPr lang="en-US" sz="4500" i="1" dirty="0" smtClean="0">
                <a:latin typeface="Broadway BT" pitchFamily="82" charset="0"/>
              </a:rPr>
              <a:t> </a:t>
            </a:r>
            <a:r>
              <a:rPr lang="ru-RU" sz="4500" i="1" dirty="0" smtClean="0"/>
              <a:t>ребёнок смотрит вперед, прежде чем катит мяч. Не бежит за мячом сразу, а дожидается речевого сигнала.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СБЕЙ КЕГЛЮ</a:t>
            </a:r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dirty="0" smtClean="0">
                <a:solidFill>
                  <a:srgbClr val="92D050"/>
                </a:solidFill>
              </a:rPr>
              <a:t/>
            </a:r>
            <a:br>
              <a:rPr lang="en-US" dirty="0" smtClean="0">
                <a:solidFill>
                  <a:srgbClr val="92D050"/>
                </a:solidFill>
              </a:rPr>
            </a:b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i="1" dirty="0" smtClean="0"/>
              <a:t>для детей 3-5 лет</a:t>
            </a:r>
          </a:p>
          <a:p>
            <a:pPr>
              <a:buNone/>
            </a:pPr>
            <a:r>
              <a:rPr lang="ru-RU" i="1" smtClean="0"/>
              <a:t>Описание:Педагог</a:t>
            </a:r>
            <a:r>
              <a:rPr lang="ru-RU" i="1" dirty="0" smtClean="0"/>
              <a:t> (взрослый) ставит две-три кегли на расстоянии 1-1,5 м от ребенка,</a:t>
            </a:r>
            <a:r>
              <a:rPr lang="en-US" i="1" dirty="0" smtClean="0">
                <a:latin typeface="Broadway BT" pitchFamily="82" charset="0"/>
              </a:rPr>
              <a:t>  </a:t>
            </a:r>
            <a:r>
              <a:rPr lang="ru-RU" i="1" dirty="0" smtClean="0"/>
              <a:t>дает ему большой мяч.</a:t>
            </a:r>
          </a:p>
          <a:p>
            <a:pPr>
              <a:buNone/>
            </a:pPr>
            <a:r>
              <a:rPr lang="ru-RU" i="1" dirty="0" smtClean="0"/>
              <a:t>Ребенок приседает на корточки, наклоняется, ставит ноги чуть шире плеч в обозначенном взрослым месте (цветной кружок или шнур), прокатывает мяч двумя руками вперед, стараясь сбить кегли. Затем идет за ним, поднимает и возвращается.</a:t>
            </a:r>
          </a:p>
          <a:p>
            <a:pPr>
              <a:buNone/>
            </a:pPr>
            <a:r>
              <a:rPr lang="ru-RU" i="1" dirty="0" smtClean="0"/>
              <a:t>Педагог (взрослый) сопровождает свой показ такими словами:</a:t>
            </a:r>
          </a:p>
          <a:p>
            <a:pPr>
              <a:buNone/>
            </a:pPr>
            <a:r>
              <a:rPr lang="ru-RU" i="1" dirty="0" smtClean="0"/>
              <a:t>Посмотри, какие кегли.</a:t>
            </a:r>
          </a:p>
          <a:p>
            <a:pPr>
              <a:buNone/>
            </a:pPr>
            <a:r>
              <a:rPr lang="ru-RU" i="1" dirty="0" smtClean="0"/>
              <a:t>(педагог указывает на кегли)</a:t>
            </a:r>
          </a:p>
          <a:p>
            <a:pPr>
              <a:buNone/>
            </a:pPr>
            <a:r>
              <a:rPr lang="ru-RU" i="1" dirty="0" smtClean="0"/>
              <a:t>Ровно-ровно в ряд стоят!</a:t>
            </a:r>
          </a:p>
          <a:p>
            <a:pPr>
              <a:buNone/>
            </a:pPr>
            <a:r>
              <a:rPr lang="ru-RU" i="1" dirty="0" smtClean="0"/>
              <a:t>К ним направим мяч умело</a:t>
            </a:r>
          </a:p>
          <a:p>
            <a:pPr>
              <a:buNone/>
            </a:pPr>
            <a:r>
              <a:rPr lang="ru-RU" i="1" dirty="0" smtClean="0"/>
              <a:t>(толкает мяч двумя руками)</a:t>
            </a:r>
          </a:p>
          <a:p>
            <a:pPr>
              <a:buNone/>
            </a:pPr>
            <a:r>
              <a:rPr lang="ru-RU" i="1" dirty="0" smtClean="0"/>
              <a:t>И они уже лежат!</a:t>
            </a:r>
          </a:p>
          <a:p>
            <a:pPr>
              <a:buNone/>
            </a:pPr>
            <a:r>
              <a:rPr lang="ru-RU" i="1" dirty="0" smtClean="0"/>
              <a:t>(обращает внимание на сбитые кегли)</a:t>
            </a:r>
          </a:p>
          <a:p>
            <a:pPr>
              <a:buNone/>
            </a:pPr>
            <a:r>
              <a:rPr lang="ru-RU" i="1" dirty="0" smtClean="0"/>
              <a:t>Правила:</a:t>
            </a:r>
            <a:r>
              <a:rPr lang="en-US" i="1" dirty="0" smtClean="0">
                <a:latin typeface="Broadway BT" pitchFamily="82" charset="0"/>
              </a:rPr>
              <a:t> </a:t>
            </a:r>
            <a:r>
              <a:rPr lang="ru-RU" i="1" dirty="0" smtClean="0"/>
              <a:t>энергично отталкивать мяч двумя руками,</a:t>
            </a:r>
            <a:r>
              <a:rPr lang="en-US" i="1" dirty="0" smtClean="0">
                <a:latin typeface="Broadway BT" pitchFamily="82" charset="0"/>
              </a:rPr>
              <a:t>  </a:t>
            </a:r>
            <a:r>
              <a:rPr lang="ru-RU" i="1" dirty="0" smtClean="0"/>
              <a:t>смотреть вперед - на кегли.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БЫСТРЫЙ МЯЧИК</a:t>
            </a:r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dirty="0" smtClean="0">
                <a:solidFill>
                  <a:srgbClr val="92D050"/>
                </a:solidFill>
              </a:rPr>
              <a:t/>
            </a:r>
            <a:br>
              <a:rPr lang="en-US" dirty="0" smtClean="0">
                <a:solidFill>
                  <a:srgbClr val="92D050"/>
                </a:solidFill>
              </a:rPr>
            </a:b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i="1" dirty="0" smtClean="0"/>
              <a:t>для детей 5-6 лет</a:t>
            </a:r>
          </a:p>
          <a:p>
            <a:pPr>
              <a:buNone/>
            </a:pPr>
            <a:r>
              <a:rPr lang="ru-RU" i="1" dirty="0" smtClean="0"/>
              <a:t>Описание.</a:t>
            </a:r>
            <a:r>
              <a:rPr lang="en-US" i="1" dirty="0" smtClean="0">
                <a:latin typeface="Broadway BT" pitchFamily="82" charset="0"/>
              </a:rPr>
              <a:t> </a:t>
            </a:r>
            <a:r>
              <a:rPr lang="ru-RU" i="1" dirty="0" smtClean="0"/>
              <a:t>Играющие стоят по кругу, бросают, ловят и отбивают мячи, читая стихи:</a:t>
            </a:r>
          </a:p>
          <a:p>
            <a:pPr>
              <a:buNone/>
            </a:pPr>
            <a:r>
              <a:rPr lang="ru-RU" i="1" dirty="0" smtClean="0"/>
              <a:t>Разноцветный быстрый мячик</a:t>
            </a:r>
          </a:p>
          <a:p>
            <a:pPr>
              <a:buNone/>
            </a:pPr>
            <a:r>
              <a:rPr lang="ru-RU" i="1" dirty="0" smtClean="0"/>
              <a:t>Дети бросают мяч вверх и ловят.</a:t>
            </a:r>
          </a:p>
          <a:p>
            <a:pPr>
              <a:buNone/>
            </a:pPr>
            <a:r>
              <a:rPr lang="ru-RU" i="1" dirty="0" smtClean="0"/>
              <a:t>Без запинки скачет, скачет.</a:t>
            </a:r>
          </a:p>
          <a:p>
            <a:pPr>
              <a:buNone/>
            </a:pPr>
            <a:r>
              <a:rPr lang="ru-RU" i="1" dirty="0" smtClean="0"/>
              <a:t>Часто, часто, низко, низко.</a:t>
            </a:r>
          </a:p>
          <a:p>
            <a:pPr>
              <a:buNone/>
            </a:pPr>
            <a:r>
              <a:rPr lang="ru-RU" i="1" dirty="0" smtClean="0"/>
              <a:t>Отбивают о землю.</a:t>
            </a:r>
          </a:p>
          <a:p>
            <a:pPr>
              <a:buNone/>
            </a:pPr>
            <a:r>
              <a:rPr lang="ru-RU" i="1" dirty="0" smtClean="0"/>
              <a:t>От земли к руке так близко.</a:t>
            </a:r>
          </a:p>
          <a:p>
            <a:pPr>
              <a:buNone/>
            </a:pPr>
            <a:r>
              <a:rPr lang="ru-RU" i="1" dirty="0" smtClean="0"/>
              <a:t>Скок и скок, скок и скок,</a:t>
            </a:r>
          </a:p>
          <a:p>
            <a:pPr>
              <a:buNone/>
            </a:pPr>
            <a:r>
              <a:rPr lang="ru-RU" i="1" dirty="0" smtClean="0"/>
              <a:t>Бросают вверх и ловят.</a:t>
            </a:r>
          </a:p>
          <a:p>
            <a:pPr>
              <a:buNone/>
            </a:pPr>
            <a:r>
              <a:rPr lang="ru-RU" i="1" dirty="0" smtClean="0"/>
              <a:t>Не достанешь потолок.</a:t>
            </a:r>
          </a:p>
          <a:p>
            <a:pPr>
              <a:buNone/>
            </a:pPr>
            <a:r>
              <a:rPr lang="ru-RU" i="1" dirty="0" smtClean="0"/>
              <a:t>Скок и скок, стук и стук,</a:t>
            </a:r>
          </a:p>
          <a:p>
            <a:pPr>
              <a:buNone/>
            </a:pPr>
            <a:r>
              <a:rPr lang="ru-RU" i="1" dirty="0" smtClean="0"/>
              <a:t>Отбивают о землю.</a:t>
            </a:r>
          </a:p>
          <a:p>
            <a:pPr>
              <a:buNone/>
            </a:pPr>
            <a:r>
              <a:rPr lang="ru-RU" i="1" dirty="0" smtClean="0"/>
              <a:t>Не уйдешь от наших рук.</a:t>
            </a:r>
          </a:p>
          <a:p>
            <a:pPr>
              <a:buNone/>
            </a:pPr>
            <a:r>
              <a:rPr lang="ru-RU" i="1" dirty="0" smtClean="0"/>
              <a:t>Правила:</a:t>
            </a:r>
            <a:r>
              <a:rPr lang="en-US" i="1" dirty="0" smtClean="0">
                <a:latin typeface="Broadway BT" pitchFamily="82" charset="0"/>
              </a:rPr>
              <a:t> </a:t>
            </a:r>
            <a:r>
              <a:rPr lang="ru-RU" i="1" dirty="0" smtClean="0"/>
              <a:t>бросать, отбивать и ловить мяч ритмично, в соответствии с текстом стиха.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ШКОЛА МЯЧА</a:t>
            </a:r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dirty="0" smtClean="0">
                <a:solidFill>
                  <a:srgbClr val="92D050"/>
                </a:solidFill>
              </a:rPr>
              <a:t/>
            </a:r>
            <a:br>
              <a:rPr lang="en-US" dirty="0" smtClean="0">
                <a:solidFill>
                  <a:srgbClr val="92D050"/>
                </a:solidFill>
              </a:rPr>
            </a:b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i="1" dirty="0" smtClean="0"/>
              <a:t>для детей 5-6 лет</a:t>
            </a:r>
          </a:p>
          <a:p>
            <a:pPr>
              <a:buNone/>
            </a:pPr>
            <a:r>
              <a:rPr lang="ru-RU" i="1" dirty="0" smtClean="0"/>
              <a:t>Группа упражнений 1.</a:t>
            </a:r>
          </a:p>
          <a:p>
            <a:pPr>
              <a:buNone/>
            </a:pPr>
            <a:r>
              <a:rPr lang="ru-RU" i="1" dirty="0" smtClean="0"/>
              <a:t>1)</a:t>
            </a:r>
            <a:r>
              <a:rPr lang="en-US" i="1" dirty="0" smtClean="0">
                <a:latin typeface="Broadway BT" pitchFamily="82" charset="0"/>
              </a:rPr>
              <a:t>      </a:t>
            </a:r>
            <a:r>
              <a:rPr lang="ru-RU" i="1" dirty="0" smtClean="0"/>
              <a:t>Бросить мяч вверх и поймать двумя руками.</a:t>
            </a:r>
          </a:p>
          <a:p>
            <a:pPr>
              <a:buNone/>
            </a:pPr>
            <a:r>
              <a:rPr lang="ru-RU" i="1" dirty="0" smtClean="0"/>
              <a:t>2)</a:t>
            </a:r>
            <a:r>
              <a:rPr lang="en-US" i="1" dirty="0" smtClean="0">
                <a:latin typeface="Broadway BT" pitchFamily="82" charset="0"/>
              </a:rPr>
              <a:t>      </a:t>
            </a:r>
            <a:r>
              <a:rPr lang="ru-RU" i="1" dirty="0" smtClean="0"/>
              <a:t>Бросить мяч вверх и поймать одной правой рукой.</a:t>
            </a:r>
          </a:p>
          <a:p>
            <a:pPr>
              <a:buNone/>
            </a:pPr>
            <a:r>
              <a:rPr lang="ru-RU" i="1" dirty="0" smtClean="0"/>
              <a:t>3)</a:t>
            </a:r>
            <a:r>
              <a:rPr lang="en-US" i="1" dirty="0" smtClean="0">
                <a:latin typeface="Broadway BT" pitchFamily="82" charset="0"/>
              </a:rPr>
              <a:t>      </a:t>
            </a:r>
            <a:r>
              <a:rPr lang="ru-RU" i="1" dirty="0" smtClean="0"/>
              <a:t>Бросить мяч вверх и поймать одной левой рукой.</a:t>
            </a:r>
          </a:p>
          <a:p>
            <a:pPr>
              <a:buNone/>
            </a:pPr>
            <a:r>
              <a:rPr lang="ru-RU" i="1" dirty="0" smtClean="0"/>
              <a:t>4)</a:t>
            </a:r>
            <a:r>
              <a:rPr lang="en-US" i="1" dirty="0" smtClean="0">
                <a:latin typeface="Broadway BT" pitchFamily="82" charset="0"/>
              </a:rPr>
              <a:t>      </a:t>
            </a:r>
            <a:r>
              <a:rPr lang="ru-RU" i="1" dirty="0" smtClean="0"/>
              <a:t>Ударить мяч о землю и поймать двумя руками (рис)</a:t>
            </a:r>
          </a:p>
          <a:p>
            <a:pPr>
              <a:buNone/>
            </a:pPr>
            <a:r>
              <a:rPr lang="ru-RU" i="1" dirty="0" smtClean="0"/>
              <a:t>5)</a:t>
            </a:r>
            <a:r>
              <a:rPr lang="en-US" i="1" dirty="0" smtClean="0">
                <a:latin typeface="Broadway BT" pitchFamily="82" charset="0"/>
              </a:rPr>
              <a:t>      </a:t>
            </a:r>
            <a:r>
              <a:rPr lang="ru-RU" i="1" dirty="0" smtClean="0"/>
              <a:t>Ударить мяч о землю и поймать одной правой рукой.</a:t>
            </a:r>
          </a:p>
          <a:p>
            <a:pPr>
              <a:buNone/>
            </a:pPr>
            <a:r>
              <a:rPr lang="ru-RU" i="1" dirty="0" smtClean="0"/>
              <a:t>6)</a:t>
            </a:r>
            <a:r>
              <a:rPr lang="en-US" i="1" dirty="0" smtClean="0">
                <a:latin typeface="Broadway BT" pitchFamily="82" charset="0"/>
              </a:rPr>
              <a:t>      </a:t>
            </a:r>
            <a:r>
              <a:rPr lang="ru-RU" i="1" dirty="0" smtClean="0"/>
              <a:t>Ударить мяч о землю и поймать одной левой рукой.</a:t>
            </a:r>
          </a:p>
          <a:p>
            <a:pPr>
              <a:buNone/>
            </a:pPr>
            <a:r>
              <a:rPr lang="ru-RU" i="1" dirty="0" smtClean="0"/>
              <a:t>Если же он выполнит все эти упражнения, то повторяет их с хлопками.</a:t>
            </a:r>
          </a:p>
          <a:p>
            <a:pPr>
              <a:buNone/>
            </a:pPr>
            <a:r>
              <a:rPr lang="ru-RU" i="1" dirty="0" smtClean="0"/>
              <a:t>Группа упражнений 2</a:t>
            </a:r>
            <a:r>
              <a:rPr lang="en-US" i="1" dirty="0" smtClean="0">
                <a:latin typeface="Broadway BT" pitchFamily="82" charset="0"/>
              </a:rPr>
              <a:t> (</a:t>
            </a:r>
            <a:r>
              <a:rPr lang="ru-RU" i="1" dirty="0" smtClean="0"/>
              <a:t>у стены).</a:t>
            </a:r>
          </a:p>
          <a:p>
            <a:pPr>
              <a:buNone/>
            </a:pPr>
            <a:r>
              <a:rPr lang="ru-RU" i="1" dirty="0" smtClean="0"/>
              <a:t>1)</a:t>
            </a:r>
            <a:r>
              <a:rPr lang="en-US" i="1" dirty="0" smtClean="0">
                <a:latin typeface="Broadway BT" pitchFamily="82" charset="0"/>
              </a:rPr>
              <a:t>      </a:t>
            </a:r>
            <a:r>
              <a:rPr lang="ru-RU" i="1" dirty="0" smtClean="0"/>
              <a:t>Ударить мяч о стену и поймать двумя руками.</a:t>
            </a:r>
          </a:p>
          <a:p>
            <a:pPr>
              <a:buNone/>
            </a:pPr>
            <a:r>
              <a:rPr lang="ru-RU" i="1" dirty="0" smtClean="0"/>
              <a:t>2)</a:t>
            </a:r>
            <a:r>
              <a:rPr lang="en-US" i="1" dirty="0" smtClean="0">
                <a:latin typeface="Broadway BT" pitchFamily="82" charset="0"/>
              </a:rPr>
              <a:t>      </a:t>
            </a:r>
            <a:r>
              <a:rPr lang="ru-RU" i="1" dirty="0" smtClean="0"/>
              <a:t>Ударить мяч о стену и поймать одной рукой.</a:t>
            </a:r>
          </a:p>
          <a:p>
            <a:pPr>
              <a:buNone/>
            </a:pPr>
            <a:r>
              <a:rPr lang="ru-RU" i="1" dirty="0" smtClean="0"/>
              <a:t>3)</a:t>
            </a:r>
            <a:r>
              <a:rPr lang="en-US" i="1" dirty="0" smtClean="0">
                <a:latin typeface="Broadway BT" pitchFamily="82" charset="0"/>
              </a:rPr>
              <a:t>      </a:t>
            </a:r>
            <a:r>
              <a:rPr lang="ru-RU" i="1" dirty="0" smtClean="0"/>
              <a:t>Ударить мяч о стену и поймать одной левой рукой.</a:t>
            </a:r>
          </a:p>
          <a:p>
            <a:pPr>
              <a:buNone/>
            </a:pPr>
            <a:r>
              <a:rPr lang="ru-RU" i="1" dirty="0" smtClean="0"/>
              <a:t>4)</a:t>
            </a:r>
            <a:r>
              <a:rPr lang="en-US" i="1" dirty="0" smtClean="0">
                <a:latin typeface="Broadway BT" pitchFamily="82" charset="0"/>
              </a:rPr>
              <a:t>      </a:t>
            </a:r>
            <a:r>
              <a:rPr lang="ru-RU" i="1" dirty="0" smtClean="0"/>
              <a:t>Ударить мяч о стену; после того как он упадет на землю и отскочит, поймать его двумя руками.</a:t>
            </a:r>
          </a:p>
          <a:p>
            <a:pPr>
              <a:buNone/>
            </a:pPr>
            <a:r>
              <a:rPr lang="ru-RU" i="1" dirty="0" smtClean="0"/>
              <a:t>5)</a:t>
            </a:r>
            <a:r>
              <a:rPr lang="en-US" i="1" dirty="0" smtClean="0">
                <a:latin typeface="Broadway BT" pitchFamily="82" charset="0"/>
              </a:rPr>
              <a:t>      </a:t>
            </a:r>
            <a:r>
              <a:rPr lang="ru-RU" i="1" dirty="0" smtClean="0"/>
              <a:t>Ударить мяч о стену; после того как он упадет и отскочит, поймать его одной правой, затем левой рукой.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ЗЕВАКА</a:t>
            </a:r>
            <a:r>
              <a:rPr lang="en-US" sz="36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dirty="0" smtClean="0">
                <a:solidFill>
                  <a:srgbClr val="92D050"/>
                </a:solidFill>
              </a:rPr>
              <a:t/>
            </a:r>
            <a:br>
              <a:rPr lang="en-US" dirty="0" smtClean="0">
                <a:solidFill>
                  <a:srgbClr val="92D050"/>
                </a:solidFill>
              </a:rPr>
            </a:b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i="1" dirty="0" smtClean="0"/>
              <a:t>для детей 5-6 лет</a:t>
            </a:r>
          </a:p>
          <a:p>
            <a:pPr>
              <a:buNone/>
            </a:pPr>
            <a:r>
              <a:rPr lang="ru-RU" i="1" dirty="0" smtClean="0"/>
              <a:t>Описание.</a:t>
            </a:r>
            <a:r>
              <a:rPr lang="en-US" i="1" dirty="0" smtClean="0">
                <a:latin typeface="Broadway BT" pitchFamily="82" charset="0"/>
              </a:rPr>
              <a:t> </a:t>
            </a:r>
            <a:r>
              <a:rPr lang="ru-RU" i="1" dirty="0" smtClean="0"/>
              <a:t>Дети встают в круг на расстоянии одного шага друг от друга. У одного из играющих в руках мяч. По команде педагога ребенок начинает перебрасывать мяч, называя по имени того, кому бросает мяч.</a:t>
            </a:r>
            <a:r>
              <a:rPr lang="en-US" i="1" dirty="0" smtClean="0">
                <a:latin typeface="Broadway BT" pitchFamily="82" charset="0"/>
              </a:rPr>
              <a:t>  </a:t>
            </a:r>
            <a:r>
              <a:rPr lang="ru-RU" i="1" dirty="0" smtClean="0"/>
              <a:t>Мяч необходимо поймать. Кто уронил мяч встает в центр круга и</a:t>
            </a:r>
            <a:r>
              <a:rPr lang="en-US" i="1" dirty="0" smtClean="0">
                <a:latin typeface="Broadway BT" pitchFamily="82" charset="0"/>
              </a:rPr>
              <a:t> </a:t>
            </a:r>
            <a:r>
              <a:rPr lang="ru-RU" i="1" dirty="0" smtClean="0"/>
              <a:t>выполняет</a:t>
            </a:r>
            <a:r>
              <a:rPr lang="en-US" i="1" dirty="0" smtClean="0">
                <a:latin typeface="Broadway BT" pitchFamily="82" charset="0"/>
              </a:rPr>
              <a:t> </a:t>
            </a:r>
            <a:r>
              <a:rPr lang="ru-RU" i="1" dirty="0" smtClean="0"/>
              <a:t>любое упражнение с мячом.</a:t>
            </a:r>
          </a:p>
          <a:p>
            <a:pPr>
              <a:buNone/>
            </a:pPr>
            <a:r>
              <a:rPr lang="ru-RU" i="1" dirty="0" smtClean="0"/>
              <a:t>Правила:</a:t>
            </a:r>
            <a:r>
              <a:rPr lang="en-US" i="1" dirty="0" smtClean="0">
                <a:latin typeface="Broadway BT" pitchFamily="82" charset="0"/>
              </a:rPr>
              <a:t> </a:t>
            </a:r>
            <a:r>
              <a:rPr lang="ru-RU" i="1" dirty="0" smtClean="0"/>
              <a:t>мяч перебрасывается через центр круга. Если играющий при выполнении упражнения уронил мяч, ему даётся дополнительное задание.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368</Words>
  <Application>Microsoft Office PowerPoint</Application>
  <PresentationFormat>Экран (4:3)</PresentationFormat>
  <Paragraphs>137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Картотека подвижных игр с мячом </vt:lpstr>
      <vt:lpstr>Задачи</vt:lpstr>
      <vt:lpstr>Комплексы упражнений с мячами имеют различную направленность</vt:lpstr>
      <vt:lpstr>«МЯЧ В КРУГУ» </vt:lpstr>
      <vt:lpstr>«ПРОКАТИ И ДОГОНИ» </vt:lpstr>
      <vt:lpstr>«СБЕЙ КЕГЛЮ» </vt:lpstr>
      <vt:lpstr>«БЫСТРЫЙ МЯЧИК» </vt:lpstr>
      <vt:lpstr>  «ШКОЛА МЯЧА» </vt:lpstr>
      <vt:lpstr>«ЗЕВАКА» </vt:lpstr>
      <vt:lpstr> «У КОГО МЯЧ» </vt:lpstr>
      <vt:lpstr>«ЛОВИШКА С МЯЧОМ» </vt:lpstr>
      <vt:lpstr> «ИГРАЙ, ИГРАЙ, МЯЧ НЕ ТЕРЯЙ!» </vt:lpstr>
      <vt:lpstr> «СТОЙ!» </vt:lpstr>
      <vt:lpstr>«КОГО НАЗВАЛИ, ТОТ И ЛОВИТ МЯЧ» </vt:lpstr>
      <vt:lpstr>«МЯЧ ВЕДУЩЕМУ»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Марина</dc:creator>
  <cp:lastModifiedBy>Марина</cp:lastModifiedBy>
  <cp:revision>28</cp:revision>
  <dcterms:created xsi:type="dcterms:W3CDTF">2017-10-05T14:54:36Z</dcterms:created>
  <dcterms:modified xsi:type="dcterms:W3CDTF">2017-10-15T12:38:08Z</dcterms:modified>
</cp:coreProperties>
</file>