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61" r:id="rId5"/>
    <p:sldId id="262" r:id="rId6"/>
    <p:sldId id="272" r:id="rId7"/>
    <p:sldId id="274" r:id="rId8"/>
    <p:sldId id="263" r:id="rId9"/>
    <p:sldId id="280" r:id="rId10"/>
    <p:sldId id="264" r:id="rId11"/>
    <p:sldId id="268" r:id="rId12"/>
    <p:sldId id="269" r:id="rId13"/>
    <p:sldId id="271" r:id="rId14"/>
    <p:sldId id="276" r:id="rId15"/>
    <p:sldId id="277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00" autoAdjust="0"/>
  </p:normalViewPr>
  <p:slideViewPr>
    <p:cSldViewPr>
      <p:cViewPr varScale="1">
        <p:scale>
          <a:sx n="164" d="100"/>
          <a:sy n="164" d="100"/>
        </p:scale>
        <p:origin x="-114" y="-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DCEB3-CC91-4494-AB38-8ECD4E172188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425A-9E3E-4C7F-B9E8-D09F0B6597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DCEB3-CC91-4494-AB38-8ECD4E172188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425A-9E3E-4C7F-B9E8-D09F0B6597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DCEB3-CC91-4494-AB38-8ECD4E172188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425A-9E3E-4C7F-B9E8-D09F0B6597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DCEB3-CC91-4494-AB38-8ECD4E172188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425A-9E3E-4C7F-B9E8-D09F0B6597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DCEB3-CC91-4494-AB38-8ECD4E172188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425A-9E3E-4C7F-B9E8-D09F0B6597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DCEB3-CC91-4494-AB38-8ECD4E172188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425A-9E3E-4C7F-B9E8-D09F0B6597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DCEB3-CC91-4494-AB38-8ECD4E172188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425A-9E3E-4C7F-B9E8-D09F0B6597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DCEB3-CC91-4494-AB38-8ECD4E172188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425A-9E3E-4C7F-B9E8-D09F0B6597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DCEB3-CC91-4494-AB38-8ECD4E172188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425A-9E3E-4C7F-B9E8-D09F0B6597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DCEB3-CC91-4494-AB38-8ECD4E172188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425A-9E3E-4C7F-B9E8-D09F0B6597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DCEB3-CC91-4494-AB38-8ECD4E172188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425A-9E3E-4C7F-B9E8-D09F0B6597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DCEB3-CC91-4494-AB38-8ECD4E172188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7425A-9E3E-4C7F-B9E8-D09F0B6597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hristmas-tree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58525"/>
            <a:ext cx="2411760" cy="3118191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195486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Муниципальное автономное дошкольное образовательное учреждение – </a:t>
            </a:r>
            <a:br>
              <a:rPr lang="ru-RU" sz="1600" b="1" dirty="0"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latin typeface="Arial" pitchFamily="34" charset="0"/>
                <a:cs typeface="Arial" pitchFamily="34" charset="0"/>
              </a:rPr>
              <a:t>детский сад № 209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71600" y="987574"/>
            <a:ext cx="7772400" cy="1878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«Путешествие</a:t>
            </a:r>
            <a:r>
              <a:rPr kumimoji="0" lang="ru-RU" sz="4400" b="1" i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 чемоданчиком по и</a:t>
            </a:r>
            <a:r>
              <a:rPr kumimoji="0" lang="ru-RU" sz="4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стории новогодней игрушки 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России</a:t>
            </a:r>
            <a: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  <a:endParaRPr kumimoji="0" lang="ru-RU" sz="44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3579862"/>
            <a:ext cx="4680520" cy="1296144"/>
          </a:xfrm>
        </p:spPr>
        <p:txBody>
          <a:bodyPr>
            <a:noAutofit/>
          </a:bodyPr>
          <a:lstStyle/>
          <a:p>
            <a:pPr eaLnBrk="1" hangingPunct="1">
              <a:spcBef>
                <a:spcPts val="600"/>
              </a:spcBef>
            </a:pP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Участники</a:t>
            </a:r>
          </a:p>
          <a:p>
            <a:pPr eaLnBrk="1" hangingPunct="1">
              <a:spcBef>
                <a:spcPts val="600"/>
              </a:spcBef>
            </a:pP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Воспитатель: Югова Юлия Владимировна</a:t>
            </a:r>
          </a:p>
          <a:p>
            <a:pPr eaLnBrk="1" hangingPunct="1">
              <a:spcBef>
                <a:spcPts val="600"/>
              </a:spcBef>
            </a:pP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Дети и родители </a:t>
            </a:r>
            <a:b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подготовительной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группы 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«Лучики»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2859782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Номинация «История игрушки»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_20231124_122727_новый размер.jpg"/>
          <p:cNvPicPr>
            <a:picLocks noChangeAspect="1"/>
          </p:cNvPicPr>
          <p:nvPr/>
        </p:nvPicPr>
        <p:blipFill>
          <a:blip r:embed="rId2" cstate="print"/>
          <a:srcRect t="11634" b="24257"/>
          <a:stretch>
            <a:fillRect/>
          </a:stretch>
        </p:blipFill>
        <p:spPr>
          <a:xfrm>
            <a:off x="179512" y="708253"/>
            <a:ext cx="1944216" cy="2212907"/>
          </a:xfrm>
          <a:prstGeom prst="rect">
            <a:avLst/>
          </a:prstGeom>
        </p:spPr>
      </p:pic>
      <p:pic>
        <p:nvPicPr>
          <p:cNvPr id="14" name="Рисунок 13" descr="IMG_20231127_105601_новый размер.jpg"/>
          <p:cNvPicPr>
            <a:picLocks noChangeAspect="1"/>
          </p:cNvPicPr>
          <p:nvPr/>
        </p:nvPicPr>
        <p:blipFill>
          <a:blip r:embed="rId3" cstate="print"/>
          <a:srcRect l="2506" r="4784" b="11661"/>
          <a:stretch>
            <a:fillRect/>
          </a:stretch>
        </p:blipFill>
        <p:spPr>
          <a:xfrm>
            <a:off x="6300192" y="3651870"/>
            <a:ext cx="2592288" cy="13912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9512" y="123478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/>
              <a:t>Экспонат </a:t>
            </a:r>
          </a:p>
          <a:p>
            <a:pPr algn="ctr"/>
            <a:r>
              <a:rPr lang="ru-RU" sz="1600" b="1" i="1" dirty="0"/>
              <a:t>«Фонарик»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56176" y="2499742"/>
            <a:ext cx="28803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/>
              <a:t>Экспонаты </a:t>
            </a:r>
          </a:p>
          <a:p>
            <a:pPr algn="ctr"/>
            <a:r>
              <a:rPr lang="ru-RU" sz="1600" b="1" i="1" dirty="0"/>
              <a:t>«Пенопластовые игрушки» </a:t>
            </a:r>
            <a:r>
              <a:rPr lang="ru-RU" sz="1400" dirty="0"/>
              <a:t>70-80-е г.г. </a:t>
            </a:r>
          </a:p>
          <a:p>
            <a:pPr algn="ctr"/>
            <a:r>
              <a:rPr lang="ru-RU" sz="1400" dirty="0"/>
              <a:t>Игрушки безопасные для детей.</a:t>
            </a:r>
          </a:p>
          <a:p>
            <a:pPr algn="ctr"/>
            <a:r>
              <a:rPr lang="ru-RU" sz="1400" dirty="0"/>
              <a:t>«Слон» из набора «Цирк»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95735" y="339502"/>
            <a:ext cx="17535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/>
              <a:t>Экспонат «Артемон» </a:t>
            </a:r>
          </a:p>
          <a:p>
            <a:pPr algn="ctr"/>
            <a:r>
              <a:rPr lang="ru-RU" sz="1400" dirty="0"/>
              <a:t>из набора «Буратино»</a:t>
            </a:r>
          </a:p>
          <a:p>
            <a:pPr algn="ctr"/>
            <a:r>
              <a:rPr lang="ru-RU" sz="1400" dirty="0"/>
              <a:t>70-е г.г.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68144" y="-164554"/>
            <a:ext cx="29523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sz="1600" b="1" i="1" dirty="0" smtClean="0"/>
              <a:t>Экспонаты «</a:t>
            </a:r>
            <a:r>
              <a:rPr lang="ru-RU" sz="1600" b="1" i="1" smtClean="0"/>
              <a:t>Дождик» и </a:t>
            </a:r>
            <a:r>
              <a:rPr lang="ru-RU" sz="1600" b="1" i="1" dirty="0" smtClean="0"/>
              <a:t>«Конфетти</a:t>
            </a:r>
            <a:r>
              <a:rPr lang="ru-RU" sz="1600" b="1" i="1" smtClean="0"/>
              <a:t>» </a:t>
            </a:r>
            <a:endParaRPr lang="ru-RU" sz="1600" b="1" i="1" dirty="0"/>
          </a:p>
        </p:txBody>
      </p:sp>
      <p:pic>
        <p:nvPicPr>
          <p:cNvPr id="21" name="Рисунок 20" descr="набор с артемоном.jpg"/>
          <p:cNvPicPr>
            <a:picLocks noChangeAspect="1"/>
          </p:cNvPicPr>
          <p:nvPr/>
        </p:nvPicPr>
        <p:blipFill>
          <a:blip r:embed="rId4" cstate="print"/>
          <a:srcRect l="14563" t="40550" r="15744" b="2751"/>
          <a:stretch>
            <a:fillRect/>
          </a:stretch>
        </p:blipFill>
        <p:spPr>
          <a:xfrm>
            <a:off x="179512" y="3507854"/>
            <a:ext cx="2520280" cy="1537797"/>
          </a:xfrm>
          <a:prstGeom prst="rect">
            <a:avLst/>
          </a:prstGeom>
        </p:spPr>
      </p:pic>
      <p:pic>
        <p:nvPicPr>
          <p:cNvPr id="22" name="Рисунок 21" descr="IMG_20231124_122621_новый размер.jpg"/>
          <p:cNvPicPr>
            <a:picLocks noChangeAspect="1"/>
          </p:cNvPicPr>
          <p:nvPr/>
        </p:nvPicPr>
        <p:blipFill>
          <a:blip r:embed="rId5" cstate="print"/>
          <a:srcRect r="10231" b="19200"/>
          <a:stretch>
            <a:fillRect/>
          </a:stretch>
        </p:blipFill>
        <p:spPr>
          <a:xfrm>
            <a:off x="2195736" y="1549140"/>
            <a:ext cx="1753575" cy="280227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044014" y="339502"/>
            <a:ext cx="175357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/>
              <a:t>Экспонат «Крокодил Гена» </a:t>
            </a:r>
          </a:p>
          <a:p>
            <a:pPr algn="ctr"/>
            <a:r>
              <a:rPr lang="ru-RU" sz="1200" dirty="0"/>
              <a:t>70-е г.г. (из всеми любимого произведения </a:t>
            </a:r>
          </a:p>
          <a:p>
            <a:pPr algn="ctr"/>
            <a:r>
              <a:rPr lang="ru-RU" sz="1200" dirty="0"/>
              <a:t>Э. Успенского)</a:t>
            </a:r>
          </a:p>
        </p:txBody>
      </p:sp>
      <p:pic>
        <p:nvPicPr>
          <p:cNvPr id="24" name="Рисунок 23" descr="IMG_20231124_122642_новый размер.jpg"/>
          <p:cNvPicPr>
            <a:picLocks noChangeAspect="1"/>
          </p:cNvPicPr>
          <p:nvPr/>
        </p:nvPicPr>
        <p:blipFill>
          <a:blip r:embed="rId6" cstate="print"/>
          <a:srcRect l="5260" r="7745" b="15000"/>
          <a:stretch>
            <a:fillRect/>
          </a:stretch>
        </p:blipFill>
        <p:spPr>
          <a:xfrm>
            <a:off x="4044015" y="1635646"/>
            <a:ext cx="1753575" cy="3041942"/>
          </a:xfrm>
          <a:prstGeom prst="rect">
            <a:avLst/>
          </a:prstGeom>
        </p:spPr>
      </p:pic>
      <p:pic>
        <p:nvPicPr>
          <p:cNvPr id="25" name="Рисунок 24" descr="Конфетти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68144" y="699542"/>
            <a:ext cx="1152128" cy="1884189"/>
          </a:xfrm>
          <a:prstGeom prst="rect">
            <a:avLst/>
          </a:prstGeom>
        </p:spPr>
      </p:pic>
      <p:pic>
        <p:nvPicPr>
          <p:cNvPr id="26" name="Рисунок 25" descr="конфетти рассып.jpg"/>
          <p:cNvPicPr/>
          <p:nvPr/>
        </p:nvPicPr>
        <p:blipFill>
          <a:blip r:embed="rId8" cstate="print"/>
          <a:srcRect l="58349" t="16667"/>
          <a:stretch>
            <a:fillRect/>
          </a:stretch>
        </p:blipFill>
        <p:spPr>
          <a:xfrm>
            <a:off x="7092280" y="771550"/>
            <a:ext cx="1004645" cy="1800200"/>
          </a:xfrm>
          <a:prstGeom prst="rect">
            <a:avLst/>
          </a:prstGeom>
        </p:spPr>
      </p:pic>
      <p:pic>
        <p:nvPicPr>
          <p:cNvPr id="15" name="Рисунок 14" descr="IMG_20231127_105848_новый размер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172400" y="987574"/>
            <a:ext cx="879043" cy="15606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31128_074911_новый размер.jpg"/>
          <p:cNvPicPr>
            <a:picLocks noChangeAspect="1"/>
          </p:cNvPicPr>
          <p:nvPr/>
        </p:nvPicPr>
        <p:blipFill>
          <a:blip r:embed="rId2" cstate="print"/>
          <a:srcRect l="11677" r="18259"/>
          <a:stretch>
            <a:fillRect/>
          </a:stretch>
        </p:blipFill>
        <p:spPr>
          <a:xfrm>
            <a:off x="179512" y="555526"/>
            <a:ext cx="3168352" cy="2547052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0"/>
            <a:ext cx="7991475" cy="865188"/>
          </a:xfrm>
        </p:spPr>
        <p:txBody>
          <a:bodyPr/>
          <a:lstStyle/>
          <a:p>
            <a:pPr eaLnBrk="1" hangingPunct="1"/>
            <a:r>
              <a:rPr lang="ru-RU" sz="1600" b="1" dirty="0"/>
              <a:t>Экспозиция «Деды Морозы и Снегурочки»</a:t>
            </a:r>
            <a:br>
              <a:rPr lang="ru-RU" sz="1600" b="1" dirty="0"/>
            </a:br>
            <a:r>
              <a:rPr lang="ru-RU" sz="1600" b="1" dirty="0"/>
              <a:t>(подставочные игрушки)</a:t>
            </a:r>
          </a:p>
        </p:txBody>
      </p:sp>
      <p:pic>
        <p:nvPicPr>
          <p:cNvPr id="3" name="Рисунок 7" descr="IMG_20231121_102107_новый размер.jpg"/>
          <p:cNvPicPr>
            <a:picLocks noChangeAspect="1"/>
          </p:cNvPicPr>
          <p:nvPr/>
        </p:nvPicPr>
        <p:blipFill>
          <a:blip r:embed="rId3" cstate="print"/>
          <a:srcRect l="11885" r="14827"/>
          <a:stretch>
            <a:fillRect/>
          </a:stretch>
        </p:blipFill>
        <p:spPr bwMode="auto">
          <a:xfrm>
            <a:off x="2970962" y="2571750"/>
            <a:ext cx="318521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MG_20231130_080458_новый размер.jpg"/>
          <p:cNvPicPr>
            <a:picLocks noChangeAspect="1"/>
          </p:cNvPicPr>
          <p:nvPr/>
        </p:nvPicPr>
        <p:blipFill>
          <a:blip r:embed="rId4" cstate="print"/>
          <a:srcRect t="3944" b="17184"/>
          <a:stretch>
            <a:fillRect/>
          </a:stretch>
        </p:blipFill>
        <p:spPr>
          <a:xfrm>
            <a:off x="6228184" y="1333024"/>
            <a:ext cx="2632955" cy="36869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28184" y="516617"/>
            <a:ext cx="2632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/>
              <a:t>Современные </a:t>
            </a:r>
          </a:p>
          <a:p>
            <a:pPr algn="ctr"/>
            <a:r>
              <a:rPr lang="ru-RU" sz="1600" b="1" i="1" dirty="0"/>
              <a:t>Дед Мороз и Снегурочка</a:t>
            </a:r>
          </a:p>
          <a:p>
            <a:pPr algn="ctr"/>
            <a:r>
              <a:rPr lang="ru-RU" sz="1400" dirty="0"/>
              <a:t>(механические)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520" y="3219822"/>
            <a:ext cx="25922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/>
              <a:t>Пластиковые Дедушки Морозы и Снегурочки</a:t>
            </a:r>
          </a:p>
          <a:p>
            <a:pPr algn="ctr"/>
            <a:r>
              <a:rPr lang="ru-RU" sz="1600" b="1" i="1" dirty="0"/>
              <a:t>60-80-х г.г.</a:t>
            </a:r>
          </a:p>
          <a:p>
            <a:pPr algn="ctr"/>
            <a:r>
              <a:rPr lang="ru-RU" sz="1200" i="1" dirty="0"/>
              <a:t>(Дед Мороз стоил 52 копейки, </a:t>
            </a:r>
          </a:p>
          <a:p>
            <a:pPr algn="ctr"/>
            <a:r>
              <a:rPr lang="ru-RU" sz="1200" i="1" dirty="0"/>
              <a:t>а Снегурочка 40 копеек).</a:t>
            </a:r>
            <a:endParaRPr lang="ru-RU" sz="1200" dirty="0"/>
          </a:p>
          <a:p>
            <a:endParaRPr lang="ru-RU" sz="16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635896" y="1275606"/>
            <a:ext cx="216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Соня рассказывает о своей Снегурочке, которую в ее семье бережно хранят.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195486"/>
            <a:ext cx="374441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Экспозиция </a:t>
            </a:r>
          </a:p>
          <a:p>
            <a:pPr algn="ctr"/>
            <a:r>
              <a:rPr lang="ru-RU" b="1" dirty="0"/>
              <a:t>«Время пластиковых шаров»</a:t>
            </a:r>
          </a:p>
          <a:p>
            <a:pPr algn="ctr"/>
            <a:r>
              <a:rPr lang="ru-RU" sz="1200" dirty="0"/>
              <a:t>В 90-х и 2000-х годах ёлочку, чаще всего стали украшать дешевыми пластиковыми шарами. Писком моды считалось украшение ёлки в одинаковых тонах. </a:t>
            </a:r>
          </a:p>
          <a:p>
            <a:pPr algn="ctr"/>
            <a:r>
              <a:rPr lang="ru-RU" sz="1200" dirty="0"/>
              <a:t>Поэтому шарики подбирались одного - двух цветов и размеров. Макушка тоже подбиралась в цвет шаров.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23928" y="195486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Экспозиция </a:t>
            </a:r>
          </a:p>
          <a:p>
            <a:pPr algn="ctr"/>
            <a:r>
              <a:rPr lang="ru-RU" b="1" dirty="0"/>
              <a:t>«Современные игрушки»</a:t>
            </a:r>
          </a:p>
          <a:p>
            <a:pPr algn="ctr"/>
            <a:r>
              <a:rPr lang="ru-RU" sz="1200" dirty="0"/>
              <a:t>Сегодня, в производстве новогодних украшений, отчасти наблюдается «возврат к истокам». Выпускаются стеклянные игрушки, ёлочные игрушки с ручной росписью, шары с картинами русской зимы, достопримечательностями России и государственной символикой. Повторяют и те, что выпускали в советское время: персонажей сказок, овощи и фрукты, животных.</a:t>
            </a:r>
            <a:endParaRPr lang="ru-RU" dirty="0"/>
          </a:p>
        </p:txBody>
      </p:sp>
      <p:pic>
        <p:nvPicPr>
          <p:cNvPr id="7" name="Рисунок 6" descr="IMG_20231130_080935_новый размер.jpg"/>
          <p:cNvPicPr>
            <a:picLocks noChangeAspect="1"/>
          </p:cNvPicPr>
          <p:nvPr/>
        </p:nvPicPr>
        <p:blipFill>
          <a:blip r:embed="rId2" cstate="print"/>
          <a:srcRect l="7081" r="20344"/>
          <a:stretch>
            <a:fillRect/>
          </a:stretch>
        </p:blipFill>
        <p:spPr>
          <a:xfrm>
            <a:off x="3932829" y="2067694"/>
            <a:ext cx="2494761" cy="1936134"/>
          </a:xfrm>
          <a:prstGeom prst="rect">
            <a:avLst/>
          </a:prstGeom>
        </p:spPr>
      </p:pic>
      <p:pic>
        <p:nvPicPr>
          <p:cNvPr id="6" name="Рисунок 5" descr="IMG_20231201_072749_новый размер.jpg"/>
          <p:cNvPicPr>
            <a:picLocks noChangeAspect="1"/>
          </p:cNvPicPr>
          <p:nvPr/>
        </p:nvPicPr>
        <p:blipFill>
          <a:blip r:embed="rId3" cstate="print"/>
          <a:srcRect l="5827" t="3448" r="24253"/>
          <a:stretch>
            <a:fillRect/>
          </a:stretch>
        </p:blipFill>
        <p:spPr>
          <a:xfrm>
            <a:off x="107504" y="2067694"/>
            <a:ext cx="3744416" cy="2912324"/>
          </a:xfrm>
          <a:prstGeom prst="rect">
            <a:avLst/>
          </a:prstGeom>
        </p:spPr>
      </p:pic>
      <p:pic>
        <p:nvPicPr>
          <p:cNvPr id="8" name="Рисунок 7" descr="IMG_20231201_083156_новый размер.jpg"/>
          <p:cNvPicPr>
            <a:picLocks noChangeAspect="1"/>
          </p:cNvPicPr>
          <p:nvPr/>
        </p:nvPicPr>
        <p:blipFill>
          <a:blip r:embed="rId4" cstate="print"/>
          <a:srcRect r="8808"/>
          <a:stretch>
            <a:fillRect/>
          </a:stretch>
        </p:blipFill>
        <p:spPr>
          <a:xfrm>
            <a:off x="6516216" y="2461620"/>
            <a:ext cx="2496909" cy="15422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32829" y="4069945"/>
            <a:ext cx="5080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/>
              <a:t>Экспонаты «Сова» и «</a:t>
            </a:r>
            <a:r>
              <a:rPr lang="ru-RU" sz="1200" b="1" i="1" dirty="0" smtClean="0"/>
              <a:t>Шар» </a:t>
            </a:r>
            <a:r>
              <a:rPr lang="ru-RU" sz="1200" dirty="0" smtClean="0"/>
              <a:t>(с </a:t>
            </a:r>
            <a:r>
              <a:rPr lang="ru-RU" sz="1200" dirty="0"/>
              <a:t>изображением русской </a:t>
            </a:r>
            <a:r>
              <a:rPr lang="ru-RU" sz="1200" dirty="0" smtClean="0"/>
              <a:t>зимы) </a:t>
            </a:r>
            <a:r>
              <a:rPr lang="ru-RU" sz="1200" dirty="0"/>
              <a:t>производства старейшего в нашей стране предприятия по производству  елочных игрушек «Елочка» г.Клин.</a:t>
            </a:r>
          </a:p>
          <a:p>
            <a:pPr algn="ctr"/>
            <a:r>
              <a:rPr lang="ru-RU" sz="1200" dirty="0"/>
              <a:t>с 1887 года.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16215" y="2007299"/>
            <a:ext cx="24969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/>
              <a:t>Экспонаты «Сова» </a:t>
            </a:r>
          </a:p>
          <a:p>
            <a:pPr algn="ctr"/>
            <a:r>
              <a:rPr lang="ru-RU" sz="1200" dirty="0"/>
              <a:t>(выпуск 1970 и 2023г.г.)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123478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Экспозиция «Творческая» </a:t>
            </a:r>
          </a:p>
          <a:p>
            <a:pPr algn="ctr"/>
            <a:r>
              <a:rPr lang="ru-RU" b="1" dirty="0"/>
              <a:t>(игрушки изготовленные своими руками)</a:t>
            </a:r>
          </a:p>
        </p:txBody>
      </p:sp>
      <p:pic>
        <p:nvPicPr>
          <p:cNvPr id="3" name="Picture 12" descr="IMG_20221101_093833_новый разме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322" y="3195907"/>
            <a:ext cx="1423398" cy="1896123"/>
          </a:xfrm>
          <a:prstGeom prst="rect">
            <a:avLst/>
          </a:prstGeom>
          <a:noFill/>
        </p:spPr>
      </p:pic>
      <p:pic>
        <p:nvPicPr>
          <p:cNvPr id="12" name="Рисунок 11" descr="MyColl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0868" y="1635646"/>
            <a:ext cx="3271292" cy="32712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70258" y="1131590"/>
            <a:ext cx="3241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Игрушка «Дракон» </a:t>
            </a:r>
          </a:p>
          <a:p>
            <a:pPr algn="ctr"/>
            <a:r>
              <a:rPr lang="ru-RU" sz="1600" dirty="0"/>
              <a:t>из папье-маше</a:t>
            </a:r>
          </a:p>
        </p:txBody>
      </p:sp>
      <p:pic>
        <p:nvPicPr>
          <p:cNvPr id="10" name="Рисунок 9" descr="Расписывает игрушки_новый размер.jpg"/>
          <p:cNvPicPr>
            <a:picLocks noChangeAspect="1"/>
          </p:cNvPicPr>
          <p:nvPr/>
        </p:nvPicPr>
        <p:blipFill>
          <a:blip r:embed="rId4" cstate="print"/>
          <a:srcRect t="3516" b="12111"/>
          <a:stretch>
            <a:fillRect/>
          </a:stretch>
        </p:blipFill>
        <p:spPr>
          <a:xfrm>
            <a:off x="6298650" y="591674"/>
            <a:ext cx="1225678" cy="18360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4" y="2850490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Делали конфетти</a:t>
            </a:r>
          </a:p>
        </p:txBody>
      </p:sp>
      <p:pic>
        <p:nvPicPr>
          <p:cNvPr id="14" name="Рисунок 13" descr="Fotoram.i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411510"/>
            <a:ext cx="2448272" cy="24482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496" y="123478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Изготовили «Флажки»</a:t>
            </a:r>
          </a:p>
        </p:txBody>
      </p:sp>
      <p:pic>
        <p:nvPicPr>
          <p:cNvPr id="16" name="Рисунок 15" descr="Готовые коллаж_новый размер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72200" y="2499742"/>
            <a:ext cx="2592288" cy="2592288"/>
          </a:xfrm>
          <a:prstGeom prst="rect">
            <a:avLst/>
          </a:prstGeom>
        </p:spPr>
      </p:pic>
      <p:pic>
        <p:nvPicPr>
          <p:cNvPr id="17" name="Рисунок 16" descr="IMG-20221029-WA002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86296" y="591674"/>
            <a:ext cx="1378192" cy="18360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98650" y="195486"/>
            <a:ext cx="266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  </a:t>
            </a:r>
            <a:r>
              <a:rPr lang="ru-RU" b="1" dirty="0"/>
              <a:t>Ручная роспись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зять 2_новый размер.jpg"/>
          <p:cNvPicPr>
            <a:picLocks noChangeAspect="1"/>
          </p:cNvPicPr>
          <p:nvPr/>
        </p:nvPicPr>
        <p:blipFill>
          <a:blip r:embed="rId2" cstate="print"/>
          <a:srcRect l="3219" r="1835" b="10811"/>
          <a:stretch>
            <a:fillRect/>
          </a:stretch>
        </p:blipFill>
        <p:spPr>
          <a:xfrm>
            <a:off x="4011772" y="2355726"/>
            <a:ext cx="5035634" cy="2664296"/>
          </a:xfrm>
          <a:prstGeom prst="rect">
            <a:avLst/>
          </a:prstGeom>
        </p:spPr>
      </p:pic>
      <p:pic>
        <p:nvPicPr>
          <p:cNvPr id="5" name="Рисунок 4" descr="Взять_новый разме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594" y="123478"/>
            <a:ext cx="4602431" cy="25922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594" y="3118223"/>
            <a:ext cx="38610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Люди, дорогие, </a:t>
            </a:r>
          </a:p>
          <a:p>
            <a:pPr algn="ctr"/>
            <a:r>
              <a:rPr lang="ru-RU" sz="2400" b="1" dirty="0"/>
              <a:t>приходите!</a:t>
            </a:r>
            <a:br>
              <a:rPr lang="ru-RU" sz="2400" b="1" dirty="0"/>
            </a:br>
            <a:r>
              <a:rPr lang="ru-RU" sz="2400" b="1" dirty="0"/>
              <a:t>На наш музей прекрасный  посмотрите!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0942" y="370860"/>
            <a:ext cx="42730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/>
              <a:t>Наш музей – </a:t>
            </a:r>
          </a:p>
          <a:p>
            <a:pPr algn="ctr"/>
            <a:r>
              <a:rPr lang="ru-RU" sz="4400" b="1" dirty="0"/>
              <a:t>наша гордость!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пакостный-пылевоздушный-старый-раскрытый-чемодан-155123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-1"/>
            <a:ext cx="7746957" cy="5160535"/>
          </a:xfrm>
          <a:prstGeom prst="rect">
            <a:avLst/>
          </a:prstGeom>
          <a:noFill/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771800" y="843558"/>
            <a:ext cx="3672309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Чемодан мы закрываем.</a:t>
            </a:r>
          </a:p>
          <a:p>
            <a:pPr algn="ctr"/>
            <a:endParaRPr lang="ru-RU" sz="1000" b="1" dirty="0"/>
          </a:p>
          <a:p>
            <a:pPr algn="ctr"/>
            <a:r>
              <a:rPr lang="ru-RU" sz="2400" b="1" dirty="0"/>
              <a:t>Вам «До новых встреч!» желаем.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339502"/>
            <a:ext cx="7772400" cy="1015380"/>
          </a:xfrm>
        </p:spPr>
        <p:txBody>
          <a:bodyPr>
            <a:normAutofit fontScale="90000"/>
          </a:bodyPr>
          <a:lstStyle/>
          <a:p>
            <a:r>
              <a:rPr lang="ru-RU" altLang="zh-CN" sz="2400" b="1" i="1" dirty="0"/>
              <a:t>Цель:</a:t>
            </a:r>
            <a:r>
              <a:rPr lang="ru-RU" altLang="zh-CN" sz="2400" i="1" dirty="0"/>
              <a:t> </a:t>
            </a:r>
            <a:br>
              <a:rPr lang="ru-RU" altLang="zh-CN" sz="2400" i="1" dirty="0"/>
            </a:br>
            <a:r>
              <a:rPr lang="ru-RU" sz="2400" dirty="0"/>
              <a:t> способствовать формированию познавательного интереса и творческого потенциала у детей через знакомство с историей новогодних игрушек в России.</a:t>
            </a:r>
            <a:endParaRPr lang="ru-RU" sz="2400" i="1" dirty="0"/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395536" y="2067694"/>
            <a:ext cx="4320480" cy="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endParaRPr lang="ru-RU" sz="2400" b="1" i="1" dirty="0">
              <a:latin typeface="Monotype Corsiva" pitchFamily="66" charset="0"/>
            </a:endParaRPr>
          </a:p>
        </p:txBody>
      </p:sp>
      <p:pic>
        <p:nvPicPr>
          <p:cNvPr id="7" name="Рисунок 6" descr="IMG_20231121_15225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05156" y="1926743"/>
            <a:ext cx="4731340" cy="29492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7544" y="2067694"/>
            <a:ext cx="3384376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i="1" dirty="0"/>
              <a:t>«Где-то в дальнем углу   антресолей</a:t>
            </a:r>
            <a:br>
              <a:rPr lang="ru-RU" b="1" i="1" dirty="0"/>
            </a:br>
            <a:r>
              <a:rPr lang="ru-RU" b="1" i="1" dirty="0"/>
              <a:t>Дерматиновый, пылью </a:t>
            </a:r>
          </a:p>
          <a:p>
            <a:pPr algn="ctr">
              <a:lnSpc>
                <a:spcPct val="80000"/>
              </a:lnSpc>
            </a:pPr>
            <a:r>
              <a:rPr lang="ru-RU" b="1" i="1" dirty="0"/>
              <a:t>покрытый,</a:t>
            </a:r>
            <a:br>
              <a:rPr lang="ru-RU" b="1" i="1" dirty="0"/>
            </a:br>
            <a:r>
              <a:rPr lang="ru-RU" b="1" i="1" dirty="0"/>
              <a:t>Чемоданчик потёртый, </a:t>
            </a:r>
          </a:p>
          <a:p>
            <a:pPr algn="ctr">
              <a:lnSpc>
                <a:spcPct val="80000"/>
              </a:lnSpc>
            </a:pPr>
            <a:r>
              <a:rPr lang="ru-RU" b="1" i="1" dirty="0"/>
              <a:t>забытый.</a:t>
            </a:r>
            <a:br>
              <a:rPr lang="ru-RU" b="1" i="1" dirty="0"/>
            </a:br>
            <a:r>
              <a:rPr lang="ru-RU" b="1" i="1" dirty="0"/>
              <a:t>В нём хранятся обрывки </a:t>
            </a:r>
          </a:p>
          <a:p>
            <a:pPr algn="ctr">
              <a:lnSpc>
                <a:spcPct val="80000"/>
              </a:lnSpc>
            </a:pPr>
            <a:r>
              <a:rPr lang="ru-RU" b="1" i="1" dirty="0"/>
              <a:t>историй…»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 descr="IMG_20231120_091814_новый размер.jpg"/>
          <p:cNvPicPr>
            <a:picLocks noChangeAspect="1"/>
          </p:cNvPicPr>
          <p:nvPr/>
        </p:nvPicPr>
        <p:blipFill>
          <a:blip r:embed="rId2" cstate="print"/>
          <a:srcRect l="11440" r="15961"/>
          <a:stretch>
            <a:fillRect/>
          </a:stretch>
        </p:blipFill>
        <p:spPr bwMode="auto">
          <a:xfrm>
            <a:off x="107504" y="1491630"/>
            <a:ext cx="2376264" cy="184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IMG-20221018-WA0010_новый разме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931790"/>
            <a:ext cx="2815562" cy="2108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07504" y="115888"/>
            <a:ext cx="885698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С чего всё началось… </a:t>
            </a:r>
            <a:r>
              <a:rPr lang="ru-RU" sz="1200" dirty="0"/>
              <a:t>18 ноября День рождения Деда Мороза. И вот, маленький Мороз заглянул к нам в гости. Он рассказал нам, что ещё очень мал и ни чего не знает ни про Новый год, ни про традиции с ним связанные. И мы решили ему помочь.</a:t>
            </a:r>
          </a:p>
          <a:p>
            <a:pPr algn="just"/>
            <a:r>
              <a:rPr lang="ru-RU" sz="1200" dirty="0"/>
              <a:t>Мы познакомили маленького Мороза с историей елочных игрушек в России и их производством. Узнали и рассказали, что новогодние игрушки в России  отражали историю страны…</a:t>
            </a:r>
          </a:p>
          <a:p>
            <a:pPr algn="just"/>
            <a:r>
              <a:rPr lang="ru-RU" sz="1200" dirty="0"/>
              <a:t>И увидев игрушки в презентации некоторые дети воскликнули «А у меня есть такая игрушка!», «А у меня вот такая!»</a:t>
            </a:r>
          </a:p>
          <a:p>
            <a:pPr algn="just"/>
            <a:r>
              <a:rPr lang="ru-RU" sz="1200" dirty="0"/>
              <a:t>Так родилась идея принести все игрушки в детский сад и оформить в группе  мини-музей новогодней игрушки в чемодане. </a:t>
            </a:r>
            <a:br>
              <a:rPr lang="ru-RU" sz="1200" dirty="0"/>
            </a:br>
            <a:r>
              <a:rPr lang="ru-RU" sz="1200" dirty="0"/>
              <a:t>И мы принялись за оформление  чемоданчика.</a:t>
            </a:r>
            <a:endParaRPr lang="en-US" sz="1200" dirty="0"/>
          </a:p>
        </p:txBody>
      </p:sp>
      <p:pic>
        <p:nvPicPr>
          <p:cNvPr id="7" name="Рисунок 8" descr="IMG_20231120_155415_новый размер.jpg"/>
          <p:cNvPicPr>
            <a:picLocks noChangeAspect="1"/>
          </p:cNvPicPr>
          <p:nvPr/>
        </p:nvPicPr>
        <p:blipFill>
          <a:blip r:embed="rId4" cstate="print"/>
          <a:srcRect l="1740" r="7816" b="10445"/>
          <a:stretch>
            <a:fillRect/>
          </a:stretch>
        </p:blipFill>
        <p:spPr bwMode="auto">
          <a:xfrm>
            <a:off x="4355976" y="1491630"/>
            <a:ext cx="232489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9" descr="IMG_20231120_143839_новый размер.jpg"/>
          <p:cNvPicPr>
            <a:picLocks noChangeAspect="1"/>
          </p:cNvPicPr>
          <p:nvPr/>
        </p:nvPicPr>
        <p:blipFill>
          <a:blip r:embed="rId5" cstate="print"/>
          <a:srcRect l="12634" t="3160" r="15649"/>
          <a:stretch>
            <a:fillRect/>
          </a:stretch>
        </p:blipFill>
        <p:spPr bwMode="auto">
          <a:xfrm>
            <a:off x="6764834" y="1491630"/>
            <a:ext cx="227166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IMG_20231120_160907_новый размер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6898" y="3291830"/>
            <a:ext cx="3169518" cy="178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IMG_20200928_125813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1536333"/>
            <a:ext cx="1656184" cy="1179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494" y="195486"/>
            <a:ext cx="8208962" cy="5826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1800" b="1" dirty="0"/>
              <a:t>Дома дети с родителями продолжили изучать историю елочных игрушек, погрузились в новогодние истории своей семьи, и подобрали атрибуты для нашего мини – музея имеющие интересные истории и хранящие тепло рук нескольких поколений.</a:t>
            </a:r>
          </a:p>
        </p:txBody>
      </p:sp>
      <p:pic>
        <p:nvPicPr>
          <p:cNvPr id="3" name="Picture 3" descr="IMG-20221009-WA0040_новый размер"/>
          <p:cNvPicPr>
            <a:picLocks noChangeAspect="1" noChangeArrowheads="1"/>
          </p:cNvPicPr>
          <p:nvPr/>
        </p:nvPicPr>
        <p:blipFill>
          <a:blip r:embed="rId2" cstate="print"/>
          <a:srcRect t="33063"/>
          <a:stretch>
            <a:fillRect/>
          </a:stretch>
        </p:blipFill>
        <p:spPr bwMode="auto">
          <a:xfrm>
            <a:off x="153615" y="1150466"/>
            <a:ext cx="3770313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8" descr="IMG-20221009-WA0047.jpg"/>
          <p:cNvPicPr>
            <a:picLocks noChangeAspect="1"/>
          </p:cNvPicPr>
          <p:nvPr/>
        </p:nvPicPr>
        <p:blipFill>
          <a:blip r:embed="rId3" cstate="print"/>
          <a:srcRect t="16071"/>
          <a:stretch>
            <a:fillRect/>
          </a:stretch>
        </p:blipFill>
        <p:spPr bwMode="auto">
          <a:xfrm>
            <a:off x="3995738" y="908050"/>
            <a:ext cx="20589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G-20221004-WA0012_новый размер"/>
          <p:cNvPicPr>
            <a:picLocks noChangeAspect="1" noChangeArrowheads="1"/>
          </p:cNvPicPr>
          <p:nvPr/>
        </p:nvPicPr>
        <p:blipFill>
          <a:blip r:embed="rId4" cstate="print"/>
          <a:srcRect t="6302" r="7465" b="13631"/>
          <a:stretch>
            <a:fillRect/>
          </a:stretch>
        </p:blipFill>
        <p:spPr bwMode="auto">
          <a:xfrm>
            <a:off x="3995936" y="2643758"/>
            <a:ext cx="2059484" cy="2377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Соня с игрушками.jpg"/>
          <p:cNvPicPr>
            <a:picLocks noChangeAspect="1"/>
          </p:cNvPicPr>
          <p:nvPr/>
        </p:nvPicPr>
        <p:blipFill rotWithShape="1">
          <a:blip r:embed="rId5" cstate="print"/>
          <a:srcRect t="12743" b="5000"/>
          <a:stretch/>
        </p:blipFill>
        <p:spPr bwMode="auto">
          <a:xfrm>
            <a:off x="6084888" y="915566"/>
            <a:ext cx="2906712" cy="216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IMG-20221009-WA0030.jpg"/>
          <p:cNvPicPr>
            <a:picLocks noChangeAspect="1"/>
          </p:cNvPicPr>
          <p:nvPr/>
        </p:nvPicPr>
        <p:blipFill>
          <a:blip r:embed="rId6" cstate="print"/>
          <a:srcRect b="28125"/>
          <a:stretch>
            <a:fillRect/>
          </a:stretch>
        </p:blipFill>
        <p:spPr bwMode="auto">
          <a:xfrm>
            <a:off x="6300192" y="2643758"/>
            <a:ext cx="2520826" cy="241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79512" y="123478"/>
            <a:ext cx="878497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Дети принесли свои игрушки в детский сад и рассказали о них маленькому Морозу… </a:t>
            </a:r>
          </a:p>
          <a:p>
            <a:pPr algn="ctr"/>
            <a:r>
              <a:rPr lang="ru-RU" sz="1200" b="1" dirty="0"/>
              <a:t>Рассказали какие бывают по форме и из каких материалов изготавливают елочные игрушки: из стекла, пенопласта, из ваты, папье-маше, картона, проволоки, перегоревших лампочек и др…</a:t>
            </a:r>
          </a:p>
          <a:p>
            <a:pPr algn="ctr"/>
            <a:r>
              <a:rPr lang="ru-RU" sz="1200" b="1" dirty="0"/>
              <a:t>Всю информацию мы собрали в энциклопедию и картотеку игр и загадок.</a:t>
            </a:r>
          </a:p>
          <a:p>
            <a:pPr algn="ctr"/>
            <a:r>
              <a:rPr lang="ru-RU" sz="1200" b="1" dirty="0"/>
              <a:t>И, конечно, погрузились в процесс изготовления игрушек: выдувка шаров, роспись, изготовление игрушек своими руками.</a:t>
            </a:r>
          </a:p>
        </p:txBody>
      </p:sp>
      <p:pic>
        <p:nvPicPr>
          <p:cNvPr id="12" name="Рисунок 8" descr="Алгоритм.jpg"/>
          <p:cNvPicPr>
            <a:picLocks noChangeAspect="1"/>
          </p:cNvPicPr>
          <p:nvPr/>
        </p:nvPicPr>
        <p:blipFill>
          <a:blip r:embed="rId2" cstate="print"/>
          <a:srcRect r="12618"/>
          <a:stretch>
            <a:fillRect/>
          </a:stretch>
        </p:blipFill>
        <p:spPr bwMode="auto">
          <a:xfrm>
            <a:off x="107504" y="3147814"/>
            <a:ext cx="3024336" cy="194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G_20231128_101047_новый разме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1491630"/>
            <a:ext cx="2952328" cy="1662879"/>
          </a:xfrm>
          <a:prstGeom prst="rect">
            <a:avLst/>
          </a:prstGeom>
        </p:spPr>
      </p:pic>
      <p:pic>
        <p:nvPicPr>
          <p:cNvPr id="7" name="Рисунок 6" descr="IMG_20231128_101936_новый разме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3291830"/>
            <a:ext cx="3011254" cy="169606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084168" y="1203598"/>
            <a:ext cx="29523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/>
              <a:t>Исследуем процесс «выдувки» игрушки</a:t>
            </a:r>
          </a:p>
        </p:txBody>
      </p:sp>
      <p:pic>
        <p:nvPicPr>
          <p:cNvPr id="15" name="Рисунок 14" descr="IMG_20231128_163448_новый размер.jpg"/>
          <p:cNvPicPr>
            <a:picLocks noChangeAspect="1"/>
          </p:cNvPicPr>
          <p:nvPr/>
        </p:nvPicPr>
        <p:blipFill rotWithShape="1">
          <a:blip r:embed="rId5" cstate="print"/>
          <a:srcRect r="2560"/>
          <a:stretch/>
        </p:blipFill>
        <p:spPr>
          <a:xfrm>
            <a:off x="6295908" y="3363838"/>
            <a:ext cx="2740588" cy="1584176"/>
          </a:xfrm>
          <a:prstGeom prst="rect">
            <a:avLst/>
          </a:prstGeom>
        </p:spPr>
      </p:pic>
      <p:pic>
        <p:nvPicPr>
          <p:cNvPr id="16" name="Рисунок 15" descr="IMG_20231128_163131_новый размер.jpg"/>
          <p:cNvPicPr>
            <a:picLocks noChangeAspect="1"/>
          </p:cNvPicPr>
          <p:nvPr/>
        </p:nvPicPr>
        <p:blipFill>
          <a:blip r:embed="rId6" cstate="print"/>
          <a:srcRect l="8847" t="5236" r="17426" b="3137"/>
          <a:stretch>
            <a:fillRect/>
          </a:stretch>
        </p:blipFill>
        <p:spPr>
          <a:xfrm>
            <a:off x="4139952" y="1707654"/>
            <a:ext cx="1861922" cy="1303345"/>
          </a:xfrm>
          <a:prstGeom prst="rect">
            <a:avLst/>
          </a:prstGeom>
        </p:spPr>
      </p:pic>
      <p:pic>
        <p:nvPicPr>
          <p:cNvPr id="8" name="Рисунок 7" descr="IMG_20231128_163037_новый размер.jpg"/>
          <p:cNvPicPr>
            <a:picLocks noChangeAspect="1"/>
          </p:cNvPicPr>
          <p:nvPr/>
        </p:nvPicPr>
        <p:blipFill>
          <a:blip r:embed="rId7" cstate="print"/>
          <a:srcRect l="2774" t="9401" r="5260" b="19200"/>
          <a:stretch>
            <a:fillRect/>
          </a:stretch>
        </p:blipFill>
        <p:spPr>
          <a:xfrm>
            <a:off x="2987823" y="1328430"/>
            <a:ext cx="1110981" cy="15313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83568" y="2859782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/>
              <a:t>«Опиши игрушку»</a:t>
            </a:r>
          </a:p>
        </p:txBody>
      </p:sp>
      <p:pic>
        <p:nvPicPr>
          <p:cNvPr id="14" name="Рисунок 13" descr="IMG_20231201_093317_новый размер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7844" y="1203598"/>
            <a:ext cx="2812597" cy="158417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123478"/>
            <a:ext cx="7772400" cy="583208"/>
          </a:xfrm>
        </p:spPr>
        <p:txBody>
          <a:bodyPr>
            <a:normAutofit fontScale="90000"/>
          </a:bodyPr>
          <a:lstStyle/>
          <a:p>
            <a:r>
              <a:rPr lang="ru-RU" sz="1800" b="1" dirty="0"/>
              <a:t>Экспозиция «Самые старинные и редкие игрушки». (прим. 30-50-е годы) </a:t>
            </a: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b="1" dirty="0"/>
              <a:t>Экспонаты: игрушки ручной работы; из отходов производства (остатков проволоки), из перегоревшей лампочки; с советской символикой, покрытые бертолетовой солью и др.</a:t>
            </a:r>
            <a:br>
              <a:rPr lang="ru-RU" sz="1600" b="1" dirty="0"/>
            </a:br>
            <a:r>
              <a:rPr lang="ru-RU" sz="1100" dirty="0"/>
              <a:t>(история  игрушек утрачена, но всё равно они трепетно хранятся в семье Василисы как память о прабабушке)</a:t>
            </a:r>
          </a:p>
        </p:txBody>
      </p:sp>
      <p:pic>
        <p:nvPicPr>
          <p:cNvPr id="4" name="Рисунок 3" descr="IMG_20231127_110033.jpg"/>
          <p:cNvPicPr>
            <a:picLocks noChangeAspect="1"/>
          </p:cNvPicPr>
          <p:nvPr/>
        </p:nvPicPr>
        <p:blipFill>
          <a:blip r:embed="rId2" cstate="print"/>
          <a:srcRect b="26200"/>
          <a:stretch>
            <a:fillRect/>
          </a:stretch>
        </p:blipFill>
        <p:spPr>
          <a:xfrm>
            <a:off x="1763688" y="915566"/>
            <a:ext cx="1318744" cy="1728192"/>
          </a:xfrm>
          <a:prstGeom prst="rect">
            <a:avLst/>
          </a:prstGeom>
        </p:spPr>
      </p:pic>
      <p:pic>
        <p:nvPicPr>
          <p:cNvPr id="5" name="Рисунок 4" descr="IMG_20231127_105805_новый размер.jpg"/>
          <p:cNvPicPr>
            <a:picLocks noChangeAspect="1"/>
          </p:cNvPicPr>
          <p:nvPr/>
        </p:nvPicPr>
        <p:blipFill>
          <a:blip r:embed="rId3" cstate="print"/>
          <a:srcRect l="8699" t="22000" r="4306" b="29000"/>
          <a:stretch>
            <a:fillRect/>
          </a:stretch>
        </p:blipFill>
        <p:spPr>
          <a:xfrm>
            <a:off x="107504" y="3363838"/>
            <a:ext cx="1512168" cy="1512168"/>
          </a:xfrm>
          <a:prstGeom prst="rect">
            <a:avLst/>
          </a:prstGeom>
        </p:spPr>
      </p:pic>
      <p:pic>
        <p:nvPicPr>
          <p:cNvPr id="6" name="Рисунок 5" descr="IMG_20231127_105756_новый размер.jpg"/>
          <p:cNvPicPr>
            <a:picLocks noChangeAspect="1"/>
          </p:cNvPicPr>
          <p:nvPr/>
        </p:nvPicPr>
        <p:blipFill>
          <a:blip r:embed="rId4" cstate="print"/>
          <a:srcRect b="8001"/>
          <a:stretch>
            <a:fillRect/>
          </a:stretch>
        </p:blipFill>
        <p:spPr>
          <a:xfrm>
            <a:off x="241274" y="915566"/>
            <a:ext cx="1234382" cy="2016224"/>
          </a:xfrm>
          <a:prstGeom prst="rect">
            <a:avLst/>
          </a:prstGeom>
        </p:spPr>
      </p:pic>
      <p:pic>
        <p:nvPicPr>
          <p:cNvPr id="7" name="Рисунок 6" descr="IMG_20231128_075413_новый размер.jpg"/>
          <p:cNvPicPr>
            <a:picLocks noChangeAspect="1"/>
          </p:cNvPicPr>
          <p:nvPr/>
        </p:nvPicPr>
        <p:blipFill>
          <a:blip r:embed="rId5" cstate="print"/>
          <a:srcRect l="17688" t="6601" r="7745" b="29000"/>
          <a:stretch>
            <a:fillRect/>
          </a:stretch>
        </p:blipFill>
        <p:spPr>
          <a:xfrm>
            <a:off x="1763688" y="3003798"/>
            <a:ext cx="1314929" cy="2016224"/>
          </a:xfrm>
          <a:prstGeom prst="rect">
            <a:avLst/>
          </a:prstGeom>
        </p:spPr>
      </p:pic>
      <p:pic>
        <p:nvPicPr>
          <p:cNvPr id="8" name="Рисунок 7" descr="IMG_20231127_141232_новый размер.jpg"/>
          <p:cNvPicPr>
            <a:picLocks noChangeAspect="1"/>
          </p:cNvPicPr>
          <p:nvPr/>
        </p:nvPicPr>
        <p:blipFill>
          <a:blip r:embed="rId6" cstate="print"/>
          <a:srcRect l="15202" t="16400" r="15202" b="29000"/>
          <a:stretch>
            <a:fillRect/>
          </a:stretch>
        </p:blipFill>
        <p:spPr>
          <a:xfrm>
            <a:off x="6804248" y="3219822"/>
            <a:ext cx="1261063" cy="1756481"/>
          </a:xfrm>
          <a:prstGeom prst="rect">
            <a:avLst/>
          </a:prstGeom>
        </p:spPr>
      </p:pic>
      <p:pic>
        <p:nvPicPr>
          <p:cNvPr id="9" name="Рисунок 8" descr="IMG_20231127_141222_новый размер.jpg"/>
          <p:cNvPicPr>
            <a:picLocks noChangeAspect="1"/>
          </p:cNvPicPr>
          <p:nvPr/>
        </p:nvPicPr>
        <p:blipFill>
          <a:blip r:embed="rId7" cstate="print"/>
          <a:srcRect l="7745" t="13601" r="10231" b="29000"/>
          <a:stretch>
            <a:fillRect/>
          </a:stretch>
        </p:blipFill>
        <p:spPr>
          <a:xfrm>
            <a:off x="5364088" y="3219822"/>
            <a:ext cx="1390984" cy="17281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7704" y="2643758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«Парашют»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3848" y="2931790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Игрушки из стекляруса</a:t>
            </a:r>
          </a:p>
        </p:txBody>
      </p:sp>
      <p:pic>
        <p:nvPicPr>
          <p:cNvPr id="12" name="Рисунок 11" descr="IMG_20231128_075124_новый размер.jpg"/>
          <p:cNvPicPr>
            <a:picLocks noChangeAspect="1"/>
          </p:cNvPicPr>
          <p:nvPr/>
        </p:nvPicPr>
        <p:blipFill>
          <a:blip r:embed="rId8" cstate="print"/>
          <a:srcRect l="13701" r="17797" b="5405"/>
          <a:stretch>
            <a:fillRect/>
          </a:stretch>
        </p:blipFill>
        <p:spPr>
          <a:xfrm>
            <a:off x="3203848" y="3363838"/>
            <a:ext cx="2036798" cy="1584176"/>
          </a:xfrm>
          <a:prstGeom prst="rect">
            <a:avLst/>
          </a:prstGeom>
        </p:spPr>
      </p:pic>
      <p:pic>
        <p:nvPicPr>
          <p:cNvPr id="13" name="Рисунок 12" descr="IMG_20231124_122704_новый размер.jpg"/>
          <p:cNvPicPr>
            <a:picLocks noChangeAspect="1"/>
          </p:cNvPicPr>
          <p:nvPr/>
        </p:nvPicPr>
        <p:blipFill>
          <a:blip r:embed="rId9" cstate="print"/>
          <a:srcRect t="5201" b="16400"/>
          <a:stretch>
            <a:fillRect/>
          </a:stretch>
        </p:blipFill>
        <p:spPr>
          <a:xfrm>
            <a:off x="7782994" y="1419622"/>
            <a:ext cx="1189856" cy="1656184"/>
          </a:xfrm>
          <a:prstGeom prst="rect">
            <a:avLst/>
          </a:prstGeom>
        </p:spPr>
      </p:pic>
      <p:pic>
        <p:nvPicPr>
          <p:cNvPr id="14" name="Рисунок 13" descr="IMG_20231128_075229_новый размер.jpg"/>
          <p:cNvPicPr>
            <a:picLocks noChangeAspect="1"/>
          </p:cNvPicPr>
          <p:nvPr/>
        </p:nvPicPr>
        <p:blipFill>
          <a:blip r:embed="rId10" cstate="print"/>
          <a:srcRect l="15000" t="6601" r="10001" b="15000"/>
          <a:stretch>
            <a:fillRect/>
          </a:stretch>
        </p:blipFill>
        <p:spPr>
          <a:xfrm>
            <a:off x="8172400" y="3291830"/>
            <a:ext cx="858953" cy="1603378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7199784" y="771550"/>
            <a:ext cx="1944216" cy="865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Игрушка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«Буденовец»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lang="ru-RU" sz="1100" noProof="0" dirty="0">
                <a:latin typeface="+mj-lt"/>
                <a:ea typeface="+mj-ea"/>
                <a:cs typeface="+mj-cs"/>
              </a:rPr>
              <a:t>б</a:t>
            </a:r>
            <a:r>
              <a:rPr lang="ru-RU" sz="1100" dirty="0" err="1">
                <a:latin typeface="+mj-lt"/>
                <a:ea typeface="+mj-ea"/>
                <a:cs typeface="+mj-cs"/>
              </a:rPr>
              <a:t>абушка</a:t>
            </a:r>
            <a:r>
              <a:rPr lang="ru-RU" sz="1100" dirty="0">
                <a:latin typeface="+mj-lt"/>
                <a:ea typeface="+mj-ea"/>
                <a:cs typeface="+mj-cs"/>
              </a:rPr>
              <a:t> Степы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бережно хранит</a:t>
            </a:r>
            <a:r>
              <a:rPr kumimoji="0" lang="ru-RU" sz="11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игрушку)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Рисунок 15" descr="IMG_20231121_094857_новый размер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419872" y="1347614"/>
            <a:ext cx="2291174" cy="1290488"/>
          </a:xfrm>
          <a:prstGeom prst="rect">
            <a:avLst/>
          </a:prstGeom>
        </p:spPr>
      </p:pic>
      <p:pic>
        <p:nvPicPr>
          <p:cNvPr id="17" name="Рисунок 16" descr="IMG_20231128_074021_новый размер.jpg"/>
          <p:cNvPicPr>
            <a:picLocks noChangeAspect="1"/>
          </p:cNvPicPr>
          <p:nvPr/>
        </p:nvPicPr>
        <p:blipFill>
          <a:blip r:embed="rId12" cstate="print"/>
          <a:srcRect t="8001" b="23400"/>
          <a:stretch>
            <a:fillRect/>
          </a:stretch>
        </p:blipFill>
        <p:spPr>
          <a:xfrm>
            <a:off x="6012160" y="1347614"/>
            <a:ext cx="1418960" cy="172819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403648" y="123478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Экспозиция «Когда бабушки и дедушки были детьми» (игрушки 50-70- </a:t>
            </a:r>
            <a:r>
              <a:rPr lang="ru-RU" b="1" dirty="0" err="1"/>
              <a:t>х</a:t>
            </a:r>
            <a:r>
              <a:rPr lang="ru-RU" b="1" dirty="0"/>
              <a:t> годов)</a:t>
            </a:r>
          </a:p>
        </p:txBody>
      </p:sp>
      <p:pic>
        <p:nvPicPr>
          <p:cNvPr id="21" name="Рисунок 20" descr="IMG_20231128_075445_новый размер.jpg"/>
          <p:cNvPicPr>
            <a:picLocks noChangeAspect="1"/>
          </p:cNvPicPr>
          <p:nvPr/>
        </p:nvPicPr>
        <p:blipFill>
          <a:blip r:embed="rId2" cstate="print"/>
          <a:srcRect l="7745" r="10231" b="16400"/>
          <a:stretch>
            <a:fillRect/>
          </a:stretch>
        </p:blipFill>
        <p:spPr>
          <a:xfrm>
            <a:off x="611560" y="1635646"/>
            <a:ext cx="867879" cy="1570461"/>
          </a:xfrm>
          <a:prstGeom prst="rect">
            <a:avLst/>
          </a:prstGeom>
        </p:spPr>
      </p:pic>
      <p:pic>
        <p:nvPicPr>
          <p:cNvPr id="22" name="Рисунок 21" descr="о золотом петушке.jpeg"/>
          <p:cNvPicPr>
            <a:picLocks noChangeAspect="1"/>
          </p:cNvPicPr>
          <p:nvPr/>
        </p:nvPicPr>
        <p:blipFill>
          <a:blip r:embed="rId3" cstate="print"/>
          <a:srcRect b="7319"/>
          <a:stretch>
            <a:fillRect/>
          </a:stretch>
        </p:blipFill>
        <p:spPr>
          <a:xfrm>
            <a:off x="107504" y="3291830"/>
            <a:ext cx="1410074" cy="1800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989315"/>
            <a:ext cx="2339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 1949 г. к юбилею </a:t>
            </a:r>
          </a:p>
          <a:p>
            <a:pPr algn="ctr"/>
            <a:r>
              <a:rPr lang="ru-RU" sz="1200" dirty="0"/>
              <a:t>А.С. Пушкина выпустили наборы игрушек по мотивам его сказок.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91680" y="2571750"/>
            <a:ext cx="12008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/>
              <a:t>Экспонат «Игрушка на прищепке»</a:t>
            </a:r>
          </a:p>
        </p:txBody>
      </p:sp>
      <p:pic>
        <p:nvPicPr>
          <p:cNvPr id="25" name="Рисунок 24" descr="IMG_20231127_105243_новый размер.jpg"/>
          <p:cNvPicPr>
            <a:picLocks noChangeAspect="1"/>
          </p:cNvPicPr>
          <p:nvPr/>
        </p:nvPicPr>
        <p:blipFill>
          <a:blip r:embed="rId4" cstate="print"/>
          <a:srcRect t="8001" b="15000"/>
          <a:stretch>
            <a:fillRect/>
          </a:stretch>
        </p:blipFill>
        <p:spPr>
          <a:xfrm>
            <a:off x="1691680" y="3435846"/>
            <a:ext cx="1200831" cy="1641611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88592" y="1419622"/>
            <a:ext cx="3023568" cy="865188"/>
          </a:xfrm>
        </p:spPr>
        <p:txBody>
          <a:bodyPr>
            <a:normAutofit fontScale="90000"/>
          </a:bodyPr>
          <a:lstStyle/>
          <a:p>
            <a:r>
              <a:rPr lang="ru-RU" sz="1300" dirty="0"/>
              <a:t>Игрушка </a:t>
            </a:r>
            <a:r>
              <a:rPr lang="ru-RU" sz="1300" b="1" i="1" dirty="0"/>
              <a:t>«Часы».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После выхода в 1956 году фильма Эльдара Рязанова "Карнавальная ночь" новогодняя игрушка "часы", со стрелками, показывающими без пяти двенадцать, приобрела огромную популярность. </a:t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600" dirty="0"/>
              <a:t/>
            </a:r>
            <a:br>
              <a:rPr lang="ru-RU" sz="1600" dirty="0"/>
            </a:br>
            <a:endParaRPr lang="ru-RU" sz="1600" i="1" dirty="0"/>
          </a:p>
        </p:txBody>
      </p:sp>
      <p:pic>
        <p:nvPicPr>
          <p:cNvPr id="10" name="Рисунок 6" descr="IMG_20231121_101958_новый размер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2571750"/>
            <a:ext cx="2829741" cy="1592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IMG_20231128_073923_новый размер.jpg"/>
          <p:cNvPicPr>
            <a:picLocks noChangeAspect="1"/>
          </p:cNvPicPr>
          <p:nvPr/>
        </p:nvPicPr>
        <p:blipFill>
          <a:blip r:embed="rId6" cstate="print"/>
          <a:srcRect b="16400"/>
          <a:stretch>
            <a:fillRect/>
          </a:stretch>
        </p:blipFill>
        <p:spPr>
          <a:xfrm>
            <a:off x="6156176" y="2931790"/>
            <a:ext cx="1287930" cy="1911614"/>
          </a:xfrm>
          <a:prstGeom prst="rect">
            <a:avLst/>
          </a:prstGeom>
        </p:spPr>
      </p:pic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6516216" y="603141"/>
            <a:ext cx="2232247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Игрушка  </a:t>
            </a:r>
            <a:r>
              <a:rPr lang="ru-RU" sz="1200" b="1" i="1" dirty="0"/>
              <a:t>«Космонавт».</a:t>
            </a:r>
            <a:endParaRPr lang="ru-RU" sz="1200" dirty="0"/>
          </a:p>
          <a:p>
            <a:pPr algn="ctr"/>
            <a:r>
              <a:rPr lang="ru-RU" sz="1200" dirty="0"/>
              <a:t>Начало 1960-х ознаменовалось первым полетом человека в </a:t>
            </a:r>
            <a:r>
              <a:rPr lang="ru-RU" sz="1200" b="1" dirty="0"/>
              <a:t>космос.</a:t>
            </a:r>
            <a:r>
              <a:rPr lang="ru-RU" sz="1200" dirty="0"/>
              <a:t> И на новогодних елках сразу появились игрушечные космонавты.</a:t>
            </a:r>
          </a:p>
          <a:p>
            <a:pPr algn="ctr"/>
            <a:r>
              <a:rPr lang="ru-RU" sz="1000" i="1" dirty="0"/>
              <a:t>(это вторая любимая игрушка Полининого дедушки)</a:t>
            </a:r>
          </a:p>
          <a:p>
            <a:endParaRPr lang="ru-RU" dirty="0"/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15" name="Рисунок 14" descr="IMG_20231127_105411_новый размер.jpg"/>
          <p:cNvPicPr>
            <a:picLocks noChangeAspect="1"/>
          </p:cNvPicPr>
          <p:nvPr/>
        </p:nvPicPr>
        <p:blipFill>
          <a:blip r:embed="rId7" cstate="print"/>
          <a:srcRect b="15000"/>
          <a:stretch>
            <a:fillRect/>
          </a:stretch>
        </p:blipFill>
        <p:spPr>
          <a:xfrm>
            <a:off x="7380312" y="2355726"/>
            <a:ext cx="1632144" cy="24630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7504" y="555526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/>
              <a:t>Экспонат </a:t>
            </a:r>
          </a:p>
          <a:p>
            <a:pPr algn="ctr"/>
            <a:r>
              <a:rPr lang="ru-RU" sz="1400" b="1" i="1" dirty="0"/>
              <a:t>«Золотой петушок»</a:t>
            </a:r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275856" y="4443958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/>
              <a:t>Дедушка Полины бережно хранит эти игрушки.</a:t>
            </a:r>
            <a:endParaRPr lang="ru-RU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71600" y="123478"/>
            <a:ext cx="77768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В начале 60 -</a:t>
            </a:r>
            <a:r>
              <a:rPr lang="ru-RU" sz="1400" dirty="0" err="1"/>
              <a:t>х</a:t>
            </a:r>
            <a:r>
              <a:rPr lang="ru-RU" sz="1400" dirty="0"/>
              <a:t> годов в стране развивалось сельское хозяйство, и теперь на ели росло всё – кукуруза, лук, перец и клубника.</a:t>
            </a:r>
          </a:p>
          <a:p>
            <a:pPr algn="ctr"/>
            <a:r>
              <a:rPr lang="ru-RU" sz="1400" dirty="0"/>
              <a:t>Производилось множество игрушек в виде шишек, сосулек и пирамидок.</a:t>
            </a:r>
          </a:p>
          <a:p>
            <a:pPr algn="ctr"/>
            <a:r>
              <a:rPr lang="ru-RU" sz="1000" dirty="0"/>
              <a:t>(игрушки бережно хранятся в семье Миши)</a:t>
            </a:r>
          </a:p>
        </p:txBody>
      </p:sp>
      <p:pic>
        <p:nvPicPr>
          <p:cNvPr id="17" name="Рисунок 16" descr="IMG_20231127_105948_новый размер.jpg"/>
          <p:cNvPicPr>
            <a:picLocks noChangeAspect="1"/>
          </p:cNvPicPr>
          <p:nvPr/>
        </p:nvPicPr>
        <p:blipFill>
          <a:blip r:embed="rId2" cstate="print"/>
          <a:srcRect l="3371" r="23583" b="7690"/>
          <a:stretch>
            <a:fillRect/>
          </a:stretch>
        </p:blipFill>
        <p:spPr>
          <a:xfrm>
            <a:off x="179512" y="3117903"/>
            <a:ext cx="2736304" cy="1936461"/>
          </a:xfrm>
          <a:prstGeom prst="rect">
            <a:avLst/>
          </a:prstGeom>
        </p:spPr>
      </p:pic>
      <p:pic>
        <p:nvPicPr>
          <p:cNvPr id="10" name="Рисунок 9" descr="IMG_20231201_073111_новый разме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1059582"/>
            <a:ext cx="3214644" cy="1800200"/>
          </a:xfrm>
          <a:prstGeom prst="rect">
            <a:avLst/>
          </a:prstGeom>
        </p:spPr>
      </p:pic>
      <p:pic>
        <p:nvPicPr>
          <p:cNvPr id="12" name="Рисунок 11" descr="IMG_20231201_074017_новый размер.jpg"/>
          <p:cNvPicPr>
            <a:picLocks noChangeAspect="1"/>
          </p:cNvPicPr>
          <p:nvPr/>
        </p:nvPicPr>
        <p:blipFill>
          <a:blip r:embed="rId4" cstate="print"/>
          <a:srcRect l="13729" r="13702"/>
          <a:stretch>
            <a:fillRect/>
          </a:stretch>
        </p:blipFill>
        <p:spPr>
          <a:xfrm>
            <a:off x="179511" y="915566"/>
            <a:ext cx="2736305" cy="21115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72200" y="1349355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Производились игрушки и для ёлочек-малюток.</a:t>
            </a:r>
          </a:p>
        </p:txBody>
      </p:sp>
      <p:pic>
        <p:nvPicPr>
          <p:cNvPr id="19" name="Рисунок 18" descr="IMG_20231201_074226_новый размер.jpg"/>
          <p:cNvPicPr>
            <a:picLocks noChangeAspect="1"/>
          </p:cNvPicPr>
          <p:nvPr/>
        </p:nvPicPr>
        <p:blipFill>
          <a:blip r:embed="rId5" cstate="print"/>
          <a:srcRect l="5884" r="7818"/>
          <a:stretch>
            <a:fillRect/>
          </a:stretch>
        </p:blipFill>
        <p:spPr>
          <a:xfrm>
            <a:off x="6372200" y="2041713"/>
            <a:ext cx="2592288" cy="1682165"/>
          </a:xfrm>
          <a:prstGeom prst="rect">
            <a:avLst/>
          </a:prstGeom>
        </p:spPr>
      </p:pic>
      <p:pic>
        <p:nvPicPr>
          <p:cNvPr id="20" name="Рисунок 19" descr="IMG_20231201_085749_новый размер.jpg"/>
          <p:cNvPicPr>
            <a:picLocks noChangeAspect="1"/>
          </p:cNvPicPr>
          <p:nvPr/>
        </p:nvPicPr>
        <p:blipFill>
          <a:blip r:embed="rId6" cstate="print"/>
          <a:srcRect l="15301" r="28594"/>
          <a:stretch>
            <a:fillRect/>
          </a:stretch>
        </p:blipFill>
        <p:spPr>
          <a:xfrm>
            <a:off x="3563888" y="2923344"/>
            <a:ext cx="2160240" cy="216868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347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И ещё интересные игрушки из коллекций наших ребят, </a:t>
            </a:r>
          </a:p>
          <a:p>
            <a:pPr algn="ctr"/>
            <a:r>
              <a:rPr lang="ru-RU" b="1" dirty="0"/>
              <a:t>что бережно хранят в их семьях как связь поколений.</a:t>
            </a:r>
          </a:p>
        </p:txBody>
      </p:sp>
      <p:pic>
        <p:nvPicPr>
          <p:cNvPr id="3" name="Рисунок 2" descr="IMG_20231201_074049_новый разме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843558"/>
            <a:ext cx="1584176" cy="2828886"/>
          </a:xfrm>
          <a:prstGeom prst="rect">
            <a:avLst/>
          </a:prstGeom>
        </p:spPr>
      </p:pic>
      <p:pic>
        <p:nvPicPr>
          <p:cNvPr id="4" name="Рисунок 3" descr="IMG_20231201_082845_новый размер.jpg"/>
          <p:cNvPicPr>
            <a:picLocks noChangeAspect="1"/>
          </p:cNvPicPr>
          <p:nvPr/>
        </p:nvPicPr>
        <p:blipFill>
          <a:blip r:embed="rId3" cstate="print"/>
          <a:srcRect l="15439" r="18947"/>
          <a:stretch>
            <a:fillRect/>
          </a:stretch>
        </p:blipFill>
        <p:spPr>
          <a:xfrm>
            <a:off x="3265282" y="885438"/>
            <a:ext cx="2890894" cy="2481605"/>
          </a:xfrm>
          <a:prstGeom prst="rect">
            <a:avLst/>
          </a:prstGeom>
        </p:spPr>
      </p:pic>
      <p:pic>
        <p:nvPicPr>
          <p:cNvPr id="5" name="Рисунок 4" descr="IMG_20231201_085657_новый размер.jpg"/>
          <p:cNvPicPr>
            <a:picLocks noChangeAspect="1"/>
          </p:cNvPicPr>
          <p:nvPr/>
        </p:nvPicPr>
        <p:blipFill rotWithShape="1">
          <a:blip r:embed="rId4" cstate="print"/>
          <a:srcRect l="26176" r="27479"/>
          <a:stretch/>
        </p:blipFill>
        <p:spPr>
          <a:xfrm>
            <a:off x="1835696" y="2995578"/>
            <a:ext cx="1728192" cy="2088232"/>
          </a:xfrm>
          <a:prstGeom prst="rect">
            <a:avLst/>
          </a:prstGeom>
        </p:spPr>
      </p:pic>
      <p:pic>
        <p:nvPicPr>
          <p:cNvPr id="6" name="Рисунок 5" descr="IMG_20231201_085710_новый размер.jpg"/>
          <p:cNvPicPr>
            <a:picLocks noChangeAspect="1"/>
          </p:cNvPicPr>
          <p:nvPr/>
        </p:nvPicPr>
        <p:blipFill>
          <a:blip r:embed="rId5" cstate="print"/>
          <a:srcRect l="25242" r="35331"/>
          <a:stretch>
            <a:fillRect/>
          </a:stretch>
        </p:blipFill>
        <p:spPr>
          <a:xfrm>
            <a:off x="7020272" y="915565"/>
            <a:ext cx="1872208" cy="2674583"/>
          </a:xfrm>
          <a:prstGeom prst="rect">
            <a:avLst/>
          </a:prstGeom>
        </p:spPr>
      </p:pic>
      <p:pic>
        <p:nvPicPr>
          <p:cNvPr id="7" name="Рисунок 6" descr="IMG_20231201_095420_новый размер.jpg"/>
          <p:cNvPicPr>
            <a:picLocks noChangeAspect="1"/>
          </p:cNvPicPr>
          <p:nvPr/>
        </p:nvPicPr>
        <p:blipFill rotWithShape="1">
          <a:blip r:embed="rId6" cstate="print"/>
          <a:srcRect l="24673" t="13155" r="34996" b="11943"/>
          <a:stretch/>
        </p:blipFill>
        <p:spPr>
          <a:xfrm>
            <a:off x="5251486" y="3102716"/>
            <a:ext cx="1912802" cy="198931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1678</TotalTime>
  <Words>774</Words>
  <Application>Microsoft Office PowerPoint</Application>
  <PresentationFormat>Экран (16:9)</PresentationFormat>
  <Paragraphs>95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Цель:   способствовать формированию познавательного интереса и творческого потенциала у детей через знакомство с историей новогодних игрушек в России.</vt:lpstr>
      <vt:lpstr>Слайд 3</vt:lpstr>
      <vt:lpstr>Дома дети с родителями продолжили изучать историю елочных игрушек, погрузились в новогодние истории своей семьи, и подобрали атрибуты для нашего мини – музея имеющие интересные истории и хранящие тепло рук нескольких поколений.</vt:lpstr>
      <vt:lpstr>Слайд 5</vt:lpstr>
      <vt:lpstr>Экспозиция «Самые старинные и редкие игрушки». (прим. 30-50-е годы)  Экспонаты: игрушки ручной работы; из отходов производства (остатков проволоки), из перегоревшей лампочки; с советской символикой, покрытые бертолетовой солью и др. (история  игрушек утрачена, но всё равно они трепетно хранятся в семье Василисы как память о прабабушке)</vt:lpstr>
      <vt:lpstr>Игрушка «Часы». После выхода в 1956 году фильма Эльдара Рязанова "Карнавальная ночь" новогодняя игрушка "часы", со стрелками, показывающими без пяти двенадцать, приобрела огромную популярность.    </vt:lpstr>
      <vt:lpstr>Слайд 8</vt:lpstr>
      <vt:lpstr>Слайд 9</vt:lpstr>
      <vt:lpstr>Слайд 10</vt:lpstr>
      <vt:lpstr>Экспозиция «Деды Морозы и Снегурочки» (подставочные игрушки)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Home1</dc:creator>
  <cp:lastModifiedBy>Home1</cp:lastModifiedBy>
  <cp:revision>454</cp:revision>
  <dcterms:created xsi:type="dcterms:W3CDTF">2023-11-23T13:20:27Z</dcterms:created>
  <dcterms:modified xsi:type="dcterms:W3CDTF">2023-12-01T09:38:15Z</dcterms:modified>
</cp:coreProperties>
</file>