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1" r:id="rId7"/>
    <p:sldId id="262" r:id="rId8"/>
    <p:sldId id="263" r:id="rId9"/>
    <p:sldId id="26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22.10.2017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22.10.2017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22.10.2017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22.10.2017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22.10.2017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22.10.2017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7000" r="-7000"/>
          </a:stretch>
        </a:blipFill>
        <a:effectLst/>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03D4A8"/>
            </a:gs>
            <a:gs pos="25000">
              <a:srgbClr val="21D6E0"/>
            </a:gs>
            <a:gs pos="75000">
              <a:srgbClr val="0087E6"/>
            </a:gs>
            <a:gs pos="100000">
              <a:srgbClr val="005CB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6000" dirty="0" smtClean="0">
                <a:solidFill>
                  <a:srgbClr val="FFFF00"/>
                </a:solidFill>
              </a:rPr>
              <a:t>Народные игры</a:t>
            </a:r>
            <a:endParaRPr lang="ru-RU" sz="6000" dirty="0">
              <a:solidFill>
                <a:srgbClr val="FFFF00"/>
              </a:solidFill>
            </a:endParaRPr>
          </a:p>
        </p:txBody>
      </p:sp>
      <p:sp>
        <p:nvSpPr>
          <p:cNvPr id="3" name="Содержимое 2"/>
          <p:cNvSpPr>
            <a:spLocks noGrp="1"/>
          </p:cNvSpPr>
          <p:nvPr>
            <p:ph idx="1"/>
          </p:nvPr>
        </p:nvSpPr>
        <p:spPr/>
        <p:txBody>
          <a:bodyPr/>
          <a:lstStyle/>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03D4A8"/>
            </a:gs>
            <a:gs pos="25000">
              <a:srgbClr val="21D6E0"/>
            </a:gs>
            <a:gs pos="75000">
              <a:srgbClr val="0087E6"/>
            </a:gs>
            <a:gs pos="100000">
              <a:srgbClr val="005CB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a:buNone/>
            </a:pPr>
            <a:r>
              <a:rPr lang="ru-RU" sz="2400" dirty="0" smtClean="0">
                <a:latin typeface="Times New Roman" pitchFamily="18" charset="0"/>
                <a:cs typeface="Times New Roman" pitchFamily="18" charset="0"/>
              </a:rPr>
              <a:t>   </a:t>
            </a:r>
          </a:p>
          <a:p>
            <a:pPr>
              <a:buNone/>
            </a:pPr>
            <a:endParaRPr lang="ru-RU" sz="2400" dirty="0" smtClean="0">
              <a:latin typeface="Times New Roman" pitchFamily="18" charset="0"/>
              <a:cs typeface="Times New Roman" pitchFamily="18" charset="0"/>
            </a:endParaRPr>
          </a:p>
          <a:p>
            <a:pPr>
              <a:buNone/>
            </a:pPr>
            <a:endParaRPr lang="ru-RU" sz="2400" dirty="0" smtClean="0">
              <a:latin typeface="Times New Roman" pitchFamily="18" charset="0"/>
              <a:cs typeface="Times New Roman" pitchFamily="18" charset="0"/>
            </a:endParaRPr>
          </a:p>
          <a:p>
            <a:pPr>
              <a:buNone/>
            </a:pPr>
            <a:r>
              <a:rPr lang="ru-RU" sz="2400" dirty="0" smtClean="0">
                <a:latin typeface="Times New Roman" pitchFamily="18" charset="0"/>
                <a:cs typeface="Times New Roman" pitchFamily="18" charset="0"/>
              </a:rPr>
              <a:t>    Описание. Встаньте друг за другом с промежутками до пяти шагов. Голову пригните и сами присядьте, опираясь на согнутую в колене ногу. Последний разгибается и по очереди перепрыгивает через каждого стоящего впереди, опираясь руками о его спину. Играющие постепенно выпрямляются, увеличивая высоту прыжка. Каждый перепрыгнувший становится впереди. Кому прыжок не удастся, выбывает из игры.</a:t>
            </a:r>
          </a:p>
          <a:p>
            <a:endParaRPr lang="ru-RU" dirty="0"/>
          </a:p>
        </p:txBody>
      </p:sp>
      <p:sp>
        <p:nvSpPr>
          <p:cNvPr id="9" name="Заголовок 8"/>
          <p:cNvSpPr>
            <a:spLocks noGrp="1"/>
          </p:cNvSpPr>
          <p:nvPr>
            <p:ph type="title"/>
          </p:nvPr>
        </p:nvSpPr>
        <p:spPr>
          <a:xfrm>
            <a:off x="539552" y="188640"/>
            <a:ext cx="8229600" cy="1143000"/>
          </a:xfrm>
        </p:spPr>
        <p:txBody>
          <a:bodyPr>
            <a:normAutofit/>
          </a:bodyPr>
          <a:lstStyle/>
          <a:p>
            <a:r>
              <a:rPr lang="ru-RU" b="1" dirty="0" smtClean="0">
                <a:latin typeface="Times New Roman" pitchFamily="18" charset="0"/>
                <a:cs typeface="Times New Roman" pitchFamily="18" charset="0"/>
              </a:rPr>
              <a:t> «Чехарда» русская игра</a:t>
            </a:r>
            <a:endParaRPr lang="ru-RU" dirty="0"/>
          </a:p>
        </p:txBody>
      </p:sp>
      <p:pic>
        <p:nvPicPr>
          <p:cNvPr id="6" name="Рисунок 5" descr="флаг_России.gif"/>
          <p:cNvPicPr>
            <a:picLocks noChangeAspect="1"/>
          </p:cNvPicPr>
          <p:nvPr/>
        </p:nvPicPr>
        <p:blipFill>
          <a:blip r:embed="rId2" cstate="print"/>
          <a:stretch>
            <a:fillRect/>
          </a:stretch>
        </p:blipFill>
        <p:spPr>
          <a:xfrm>
            <a:off x="3347864" y="1196752"/>
            <a:ext cx="2374253" cy="158417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03D4A8"/>
            </a:gs>
            <a:gs pos="25000">
              <a:srgbClr val="21D6E0"/>
            </a:gs>
            <a:gs pos="75000">
              <a:srgbClr val="0087E6"/>
            </a:gs>
            <a:gs pos="100000">
              <a:srgbClr val="005CB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 </a:t>
            </a:r>
            <a:r>
              <a:rPr lang="ru-RU" sz="3600" b="1" dirty="0" smtClean="0">
                <a:latin typeface="Times New Roman" pitchFamily="18" charset="0"/>
                <a:cs typeface="Times New Roman" pitchFamily="18" charset="0"/>
              </a:rPr>
              <a:t> «Лошадка» киргизская игра</a:t>
            </a:r>
            <a:endParaRPr lang="ru-RU" dirty="0"/>
          </a:p>
        </p:txBody>
      </p:sp>
      <p:sp>
        <p:nvSpPr>
          <p:cNvPr id="3" name="Содержимое 2"/>
          <p:cNvSpPr>
            <a:spLocks noGrp="1"/>
          </p:cNvSpPr>
          <p:nvPr>
            <p:ph idx="1"/>
          </p:nvPr>
        </p:nvSpPr>
        <p:spPr>
          <a:xfrm>
            <a:off x="395536" y="1412776"/>
            <a:ext cx="8352928" cy="5112568"/>
          </a:xfrm>
        </p:spPr>
        <p:txBody>
          <a:bodyPr>
            <a:normAutofit/>
          </a:bodyPr>
          <a:lstStyle/>
          <a:p>
            <a:pPr>
              <a:buNone/>
            </a:pPr>
            <a:r>
              <a:rPr lang="ru-RU" sz="2400" dirty="0" smtClean="0">
                <a:latin typeface="Times New Roman" pitchFamily="18" charset="0"/>
                <a:cs typeface="Times New Roman" pitchFamily="18" charset="0"/>
              </a:rPr>
              <a:t>     </a:t>
            </a:r>
          </a:p>
          <a:p>
            <a:pPr>
              <a:buNone/>
            </a:pPr>
            <a:endParaRPr lang="ru-RU" sz="2400" dirty="0" smtClean="0">
              <a:latin typeface="Times New Roman" pitchFamily="18" charset="0"/>
              <a:cs typeface="Times New Roman" pitchFamily="18" charset="0"/>
            </a:endParaRPr>
          </a:p>
          <a:p>
            <a:pPr>
              <a:buNone/>
            </a:pPr>
            <a:r>
              <a:rPr lang="ru-RU" sz="2400" dirty="0" smtClean="0">
                <a:latin typeface="Times New Roman" pitchFamily="18" charset="0"/>
                <a:cs typeface="Times New Roman" pitchFamily="18" charset="0"/>
              </a:rPr>
              <a:t>  Описание: одни из них – «лошадки», другие – «всадники». На площадке проводят черту. По одну сторону становятся «лошадки», а по другую «всадники». «Лошадки», взявшись за руки, подходят к черте и говорят: «Та- </a:t>
            </a:r>
            <a:r>
              <a:rPr lang="ru-RU" sz="2400" dirty="0" err="1" smtClean="0">
                <a:latin typeface="Times New Roman" pitchFamily="18" charset="0"/>
                <a:cs typeface="Times New Roman" pitchFamily="18" charset="0"/>
              </a:rPr>
              <a:t>ра</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ра</a:t>
            </a:r>
            <a:r>
              <a:rPr lang="ru-RU" sz="2400" dirty="0" smtClean="0">
                <a:latin typeface="Times New Roman" pitchFamily="18" charset="0"/>
                <a:cs typeface="Times New Roman" pitchFamily="18" charset="0"/>
              </a:rPr>
              <a:t>, та –</a:t>
            </a:r>
            <a:r>
              <a:rPr lang="ru-RU" sz="2400" dirty="0" err="1" smtClean="0">
                <a:latin typeface="Times New Roman" pitchFamily="18" charset="0"/>
                <a:cs typeface="Times New Roman" pitchFamily="18" charset="0"/>
              </a:rPr>
              <a:t>ра</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ра</a:t>
            </a:r>
            <a:r>
              <a:rPr lang="ru-RU" sz="2400" dirty="0" smtClean="0">
                <a:latin typeface="Times New Roman" pitchFamily="18" charset="0"/>
                <a:cs typeface="Times New Roman" pitchFamily="18" charset="0"/>
              </a:rPr>
              <a:t> ушли кони со двора».  Произнеся эти слова, они разбегаются, приговаривая, «Цок- цок-цок-цок»,а «всадники ловят их. Поймав, отводят в определенное место, которое называется двором. Когда всех «лошадок» переловят, дети меняются ролями.</a:t>
            </a:r>
          </a:p>
          <a:p>
            <a:endParaRPr lang="ru-RU" dirty="0"/>
          </a:p>
        </p:txBody>
      </p:sp>
      <p:pic>
        <p:nvPicPr>
          <p:cNvPr id="4" name="Рисунок 3" descr="81913f395ba1d3ea118c24d2642ac921.png"/>
          <p:cNvPicPr>
            <a:picLocks noChangeAspect="1"/>
          </p:cNvPicPr>
          <p:nvPr/>
        </p:nvPicPr>
        <p:blipFill>
          <a:blip r:embed="rId2" cstate="print"/>
          <a:stretch>
            <a:fillRect/>
          </a:stretch>
        </p:blipFill>
        <p:spPr>
          <a:xfrm>
            <a:off x="3707904" y="1124744"/>
            <a:ext cx="1920213" cy="115212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03D4A8"/>
            </a:gs>
            <a:gs pos="25000">
              <a:srgbClr val="21D6E0"/>
            </a:gs>
            <a:gs pos="75000">
              <a:srgbClr val="0087E6"/>
            </a:gs>
            <a:gs pos="100000">
              <a:srgbClr val="005CB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smtClean="0">
                <a:latin typeface="Times New Roman" pitchFamily="18" charset="0"/>
                <a:cs typeface="Times New Roman" pitchFamily="18" charset="0"/>
              </a:rPr>
              <a:t/>
            </a:r>
            <a:br>
              <a:rPr lang="ru-RU" sz="3600" b="1" dirty="0" smtClean="0">
                <a:latin typeface="Times New Roman" pitchFamily="18" charset="0"/>
                <a:cs typeface="Times New Roman" pitchFamily="18" charset="0"/>
              </a:rPr>
            </a:br>
            <a:r>
              <a:rPr lang="ru-RU" sz="3600" b="1" dirty="0" smtClean="0">
                <a:latin typeface="Times New Roman" pitchFamily="18" charset="0"/>
                <a:cs typeface="Times New Roman" pitchFamily="18" charset="0"/>
              </a:rPr>
              <a:t>«Земля, вода, огонь» армянская игра</a:t>
            </a:r>
            <a:r>
              <a:rPr lang="ru-RU" dirty="0" smtClean="0"/>
              <a:t/>
            </a:r>
            <a:br>
              <a:rPr lang="ru-RU" dirty="0" smtClean="0"/>
            </a:br>
            <a:endParaRPr lang="ru-RU" dirty="0"/>
          </a:p>
        </p:txBody>
      </p:sp>
      <p:sp>
        <p:nvSpPr>
          <p:cNvPr id="3" name="Содержимое 2"/>
          <p:cNvSpPr>
            <a:spLocks noGrp="1"/>
          </p:cNvSpPr>
          <p:nvPr>
            <p:ph idx="1"/>
          </p:nvPr>
        </p:nvSpPr>
        <p:spPr/>
        <p:txBody>
          <a:bodyPr>
            <a:normAutofit/>
          </a:bodyPr>
          <a:lstStyle/>
          <a:p>
            <a:pPr>
              <a:buNone/>
            </a:pPr>
            <a:endParaRPr lang="ru-RU" sz="2900" dirty="0" smtClean="0">
              <a:latin typeface="Franklin Gothic Medium Cond" pitchFamily="34" charset="0"/>
              <a:cs typeface="Times New Roman" pitchFamily="18" charset="0"/>
            </a:endParaRPr>
          </a:p>
          <a:p>
            <a:pPr>
              <a:buNone/>
            </a:pPr>
            <a:endParaRPr lang="ru-RU" sz="2900" dirty="0" smtClean="0">
              <a:latin typeface="Franklin Gothic Medium Cond" pitchFamily="34" charset="0"/>
              <a:cs typeface="Times New Roman" pitchFamily="18" charset="0"/>
            </a:endParaRPr>
          </a:p>
          <a:p>
            <a:pPr>
              <a:buNone/>
            </a:pPr>
            <a:r>
              <a:rPr lang="ru-RU" sz="2900" dirty="0" smtClean="0">
                <a:latin typeface="Franklin Gothic Medium Cond" pitchFamily="34" charset="0"/>
                <a:cs typeface="Times New Roman" pitchFamily="18" charset="0"/>
              </a:rPr>
              <a:t>  </a:t>
            </a:r>
            <a:r>
              <a:rPr lang="ru-RU" sz="2400" dirty="0" smtClean="0">
                <a:latin typeface="Georgia" pitchFamily="18" charset="0"/>
                <a:cs typeface="Times New Roman" pitchFamily="18" charset="0"/>
              </a:rPr>
              <a:t>Дети стоят по кругу, ведущий внутри круга. Ведущий бросает мяч кому-либо и говорит любое слово «Земля» кто поймал должен быстро назвать домашнее или дикое животное.</a:t>
            </a:r>
          </a:p>
          <a:p>
            <a:pPr>
              <a:buNone/>
            </a:pPr>
            <a:r>
              <a:rPr lang="ru-RU" sz="2400" dirty="0" smtClean="0">
                <a:latin typeface="Georgia" pitchFamily="18" charset="0"/>
                <a:cs typeface="Times New Roman" pitchFamily="18" charset="0"/>
              </a:rPr>
              <a:t> «Вода» -назвать какую-нибудь рыбу.</a:t>
            </a:r>
          </a:p>
          <a:p>
            <a:pPr>
              <a:buNone/>
            </a:pPr>
            <a:r>
              <a:rPr lang="ru-RU" sz="2400" dirty="0" smtClean="0">
                <a:latin typeface="Georgia" pitchFamily="18" charset="0"/>
                <a:cs typeface="Times New Roman" pitchFamily="18" charset="0"/>
              </a:rPr>
              <a:t> «Огонь» - все должны несколько раз быстро повернуться кругом, взмахивая руками. Тех, кто делает ошибки, выбывает из игры. </a:t>
            </a:r>
          </a:p>
          <a:p>
            <a:endParaRPr lang="ru-RU" dirty="0"/>
          </a:p>
        </p:txBody>
      </p:sp>
      <p:pic>
        <p:nvPicPr>
          <p:cNvPr id="4" name="Рисунок 3" descr="778659900.jpg"/>
          <p:cNvPicPr>
            <a:picLocks noChangeAspect="1"/>
          </p:cNvPicPr>
          <p:nvPr/>
        </p:nvPicPr>
        <p:blipFill>
          <a:blip r:embed="rId2" cstate="print"/>
          <a:stretch>
            <a:fillRect/>
          </a:stretch>
        </p:blipFill>
        <p:spPr>
          <a:xfrm>
            <a:off x="3419872" y="1196752"/>
            <a:ext cx="2240249" cy="151216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03D4A8"/>
            </a:gs>
            <a:gs pos="25000">
              <a:srgbClr val="21D6E0"/>
            </a:gs>
            <a:gs pos="75000">
              <a:srgbClr val="0087E6"/>
            </a:gs>
            <a:gs pos="100000">
              <a:srgbClr val="005CB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«Салки» русская игра </a:t>
            </a:r>
            <a:endParaRPr lang="ru-RU" sz="32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70000" lnSpcReduction="20000"/>
          </a:bodyPr>
          <a:lstStyle/>
          <a:p>
            <a:pPr>
              <a:buNone/>
            </a:pPr>
            <a:r>
              <a:rPr lang="ru-RU" dirty="0" smtClean="0">
                <a:latin typeface="Times New Roman" pitchFamily="18" charset="0"/>
                <a:cs typeface="Times New Roman" pitchFamily="18" charset="0"/>
              </a:rPr>
              <a:t>   </a:t>
            </a: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Описание: выбирается один водящий, который должен догнать и осалить разбежавшихся по площадке игроков.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Усложненный  вариант. </a:t>
            </a:r>
          </a:p>
          <a:p>
            <a:pPr>
              <a:buNone/>
            </a:pPr>
            <a:r>
              <a:rPr lang="ru-RU" dirty="0" smtClean="0">
                <a:latin typeface="Times New Roman" pitchFamily="18" charset="0"/>
                <a:cs typeface="Times New Roman" pitchFamily="18" charset="0"/>
              </a:rPr>
              <a:t>1. Осаленный игрок становится водящим, при этом он должен бегать, держась рукой за ту часть тела, за которую его осалили.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Первый же игрок, до которого водящий дотронется, сам становится водящим. </a:t>
            </a:r>
          </a:p>
          <a:p>
            <a:pPr>
              <a:buNone/>
            </a:pPr>
            <a:r>
              <a:rPr lang="ru-RU" dirty="0" smtClean="0">
                <a:latin typeface="Times New Roman" pitchFamily="18" charset="0"/>
                <a:cs typeface="Times New Roman" pitchFamily="18" charset="0"/>
              </a:rPr>
              <a:t>2. Осаленный игрок останавливается, вытягивает руки в стороны и кричит: «Чай-чай-выручай». Он «заколдован».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«Расколдовать» его могут другие играющие, дотронувшись до руки. Водящий должен «заколдовать» всех. Чтобы сделать это быстрее, водящих может быть двое или трое.</a:t>
            </a:r>
          </a:p>
          <a:p>
            <a:endParaRPr lang="ru-RU" dirty="0"/>
          </a:p>
        </p:txBody>
      </p:sp>
      <p:pic>
        <p:nvPicPr>
          <p:cNvPr id="4" name="Рисунок 3" descr="флаг_России.gif"/>
          <p:cNvPicPr>
            <a:picLocks noChangeAspect="1"/>
          </p:cNvPicPr>
          <p:nvPr/>
        </p:nvPicPr>
        <p:blipFill>
          <a:blip r:embed="rId2" cstate="print"/>
          <a:stretch>
            <a:fillRect/>
          </a:stretch>
        </p:blipFill>
        <p:spPr>
          <a:xfrm>
            <a:off x="3635896" y="1172790"/>
            <a:ext cx="2088232" cy="139333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03D4A8"/>
            </a:gs>
            <a:gs pos="25000">
              <a:srgbClr val="21D6E0"/>
            </a:gs>
            <a:gs pos="75000">
              <a:srgbClr val="0087E6"/>
            </a:gs>
            <a:gs pos="100000">
              <a:srgbClr val="005CB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smtClean="0">
                <a:latin typeface="Times New Roman" pitchFamily="18" charset="0"/>
                <a:cs typeface="Times New Roman" pitchFamily="18" charset="0"/>
              </a:rPr>
              <a:t>«Тили- рам» чувашская игра</a:t>
            </a:r>
            <a:r>
              <a:rPr lang="ru-RU" dirty="0" smtClean="0"/>
              <a:t/>
            </a:r>
            <a:br>
              <a:rPr lang="ru-RU" dirty="0" smtClean="0"/>
            </a:br>
            <a:endParaRPr lang="ru-RU" dirty="0"/>
          </a:p>
        </p:txBody>
      </p:sp>
      <p:sp>
        <p:nvSpPr>
          <p:cNvPr id="3" name="Содержимое 2"/>
          <p:cNvSpPr>
            <a:spLocks noGrp="1"/>
          </p:cNvSpPr>
          <p:nvPr>
            <p:ph idx="1"/>
          </p:nvPr>
        </p:nvSpPr>
        <p:spPr>
          <a:xfrm>
            <a:off x="323528" y="764704"/>
            <a:ext cx="8363272" cy="5361459"/>
          </a:xfrm>
        </p:spPr>
        <p:txBody>
          <a:bodyPr>
            <a:normAutofit/>
          </a:bodyPr>
          <a:lstStyle/>
          <a:p>
            <a:pPr>
              <a:buNone/>
            </a:pPr>
            <a:r>
              <a:rPr lang="ru-RU" sz="6000" dirty="0" smtClean="0">
                <a:latin typeface="Times New Roman" pitchFamily="18" charset="0"/>
                <a:cs typeface="Times New Roman" pitchFamily="18" charset="0"/>
              </a:rPr>
              <a:t> </a:t>
            </a:r>
          </a:p>
          <a:p>
            <a:pPr>
              <a:buNone/>
            </a:pPr>
            <a:r>
              <a:rPr lang="ru-RU" sz="6000"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В игре участвуют две команды. Игроки обеих команд стоят лицом друг к другу, на расстоянии 8-10 метров. Первая команда говорит хором: «Тили- рам, тили- рам, кого вам, кого вам?» Другая команда называет любого игрока из первой команды. Названный бежит и старается порвать цепь второй команды. Потом команды меняются ролями. После вызовов команды перетягивают друг друга через черту.</a:t>
            </a:r>
          </a:p>
          <a:p>
            <a:pPr>
              <a:buNone/>
            </a:pPr>
            <a:r>
              <a:rPr lang="ru-RU" sz="1800" dirty="0" smtClean="0">
                <a:latin typeface="Times New Roman" pitchFamily="18" charset="0"/>
                <a:cs typeface="Times New Roman" pitchFamily="18" charset="0"/>
              </a:rPr>
              <a:t>         Указания к игре: в начале игры в командах должно быть одинаковое число играющих. Если бегущему удается прорвать цепь другой команды, то он уводит одного из двух игроков, между которыми прорвался. Если бегущий не прорвал цепь, то он там остается в этой команде. Команда-победительница определяется после </a:t>
            </a:r>
            <a:r>
              <a:rPr lang="ru-RU" sz="1800" dirty="0" err="1" smtClean="0">
                <a:latin typeface="Times New Roman" pitchFamily="18" charset="0"/>
                <a:cs typeface="Times New Roman" pitchFamily="18" charset="0"/>
              </a:rPr>
              <a:t>перетягивания</a:t>
            </a:r>
            <a:r>
              <a:rPr lang="ru-RU" sz="1800" dirty="0" smtClean="0">
                <a:latin typeface="Times New Roman" pitchFamily="18" charset="0"/>
                <a:cs typeface="Times New Roman" pitchFamily="18" charset="0"/>
              </a:rPr>
              <a:t> каната.</a:t>
            </a:r>
          </a:p>
          <a:p>
            <a:endParaRPr lang="ru-RU" sz="4500" dirty="0"/>
          </a:p>
        </p:txBody>
      </p:sp>
      <p:pic>
        <p:nvPicPr>
          <p:cNvPr id="4" name="Рисунок 3" descr="eaffcb0e962336d6cb3a4e397b24db24_XL.jpg"/>
          <p:cNvPicPr>
            <a:picLocks noChangeAspect="1"/>
          </p:cNvPicPr>
          <p:nvPr/>
        </p:nvPicPr>
        <p:blipFill>
          <a:blip r:embed="rId2" cstate="print"/>
          <a:stretch>
            <a:fillRect/>
          </a:stretch>
        </p:blipFill>
        <p:spPr>
          <a:xfrm>
            <a:off x="3491880" y="980728"/>
            <a:ext cx="1872208" cy="117117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03D4A8"/>
            </a:gs>
            <a:gs pos="25000">
              <a:srgbClr val="21D6E0"/>
            </a:gs>
            <a:gs pos="75000">
              <a:srgbClr val="0087E6"/>
            </a:gs>
            <a:gs pos="100000">
              <a:srgbClr val="005CB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«Ястреб и утки» якутская игра</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a:xfrm>
            <a:off x="467544" y="1124744"/>
            <a:ext cx="8219256" cy="5001419"/>
          </a:xfrm>
        </p:spPr>
        <p:txBody>
          <a:bodyPr>
            <a:normAutofit fontScale="92500" lnSpcReduction="10000"/>
          </a:bodyPr>
          <a:lstStyle/>
          <a:p>
            <a:pPr>
              <a:buNone/>
            </a:pPr>
            <a:endParaRPr lang="ru-RU" sz="2600" dirty="0" smtClean="0">
              <a:latin typeface="Times New Roman" pitchFamily="18" charset="0"/>
              <a:cs typeface="Times New Roman" pitchFamily="18" charset="0"/>
            </a:endParaRPr>
          </a:p>
          <a:p>
            <a:pPr>
              <a:buNone/>
            </a:pPr>
            <a:endParaRPr lang="ru-RU" sz="2600" dirty="0" smtClean="0">
              <a:latin typeface="Times New Roman" pitchFamily="18" charset="0"/>
              <a:cs typeface="Times New Roman" pitchFamily="18" charset="0"/>
            </a:endParaRPr>
          </a:p>
          <a:p>
            <a:pPr>
              <a:buNone/>
            </a:pPr>
            <a:endParaRPr lang="ru-RU" sz="2600" dirty="0" smtClean="0">
              <a:latin typeface="Times New Roman" pitchFamily="18" charset="0"/>
              <a:cs typeface="Times New Roman" pitchFamily="18" charset="0"/>
            </a:endParaRPr>
          </a:p>
          <a:p>
            <a:pPr>
              <a:buNone/>
            </a:pPr>
            <a:endParaRPr lang="ru-RU" sz="2600" dirty="0" smtClean="0">
              <a:latin typeface="Times New Roman" pitchFamily="18" charset="0"/>
              <a:cs typeface="Times New Roman" pitchFamily="18" charset="0"/>
            </a:endParaRPr>
          </a:p>
          <a:p>
            <a:pPr>
              <a:buNone/>
            </a:pPr>
            <a:r>
              <a:rPr lang="ru-RU" sz="26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Рисуют два круга (озера) между ними 5-10 шагов. По считалке выбирают «ястреба». Другие дети «дикие утки» (чирки, нырки, милохвостики). Все плавают в одном озере, а </a:t>
            </a:r>
            <a:r>
              <a:rPr lang="ru-RU" sz="2000" dirty="0" err="1" smtClean="0">
                <a:latin typeface="Times New Roman" pitchFamily="18" charset="0"/>
                <a:cs typeface="Times New Roman" pitchFamily="18" charset="0"/>
              </a:rPr>
              <a:t>милохвост</a:t>
            </a:r>
            <a:r>
              <a:rPr lang="ru-RU" sz="2000" dirty="0" smtClean="0">
                <a:latin typeface="Times New Roman" pitchFamily="18" charset="0"/>
                <a:cs typeface="Times New Roman" pitchFamily="18" charset="0"/>
              </a:rPr>
              <a:t> в другом, затем меняются. «Ястреб» между озерами ловит. В озере ловить нельзя.</a:t>
            </a:r>
          </a:p>
          <a:p>
            <a:pPr>
              <a:buNone/>
            </a:pPr>
            <a:r>
              <a:rPr lang="ru-RU" sz="2000" dirty="0" smtClean="0">
                <a:latin typeface="Times New Roman" pitchFamily="18" charset="0"/>
                <a:cs typeface="Times New Roman" pitchFamily="18" charset="0"/>
              </a:rPr>
              <a:t>Птицы, птицы плывут по пруду,</a:t>
            </a:r>
          </a:p>
          <a:p>
            <a:pPr>
              <a:buNone/>
            </a:pPr>
            <a:r>
              <a:rPr lang="ru-RU" sz="2000" dirty="0" smtClean="0">
                <a:latin typeface="Times New Roman" pitchFamily="18" charset="0"/>
                <a:cs typeface="Times New Roman" pitchFamily="18" charset="0"/>
              </a:rPr>
              <a:t>Головка в водице, а хвост на виду.</a:t>
            </a:r>
          </a:p>
          <a:p>
            <a:pPr>
              <a:buNone/>
            </a:pPr>
            <a:r>
              <a:rPr lang="ru-RU" sz="2000" dirty="0" smtClean="0">
                <a:latin typeface="Times New Roman" pitchFamily="18" charset="0"/>
                <a:cs typeface="Times New Roman" pitchFamily="18" charset="0"/>
              </a:rPr>
              <a:t>Ты, чирок, крылом черкни,</a:t>
            </a:r>
          </a:p>
          <a:p>
            <a:pPr>
              <a:buNone/>
            </a:pPr>
            <a:r>
              <a:rPr lang="ru-RU" sz="2000" dirty="0" smtClean="0">
                <a:latin typeface="Times New Roman" pitchFamily="18" charset="0"/>
                <a:cs typeface="Times New Roman" pitchFamily="18" charset="0"/>
              </a:rPr>
              <a:t>Ты, нырок, ныряй, не тяни,</a:t>
            </a:r>
          </a:p>
          <a:p>
            <a:pPr>
              <a:buNone/>
            </a:pPr>
            <a:r>
              <a:rPr lang="ru-RU" sz="2000" dirty="0" smtClean="0">
                <a:latin typeface="Times New Roman" pitchFamily="18" charset="0"/>
                <a:cs typeface="Times New Roman" pitchFamily="18" charset="0"/>
              </a:rPr>
              <a:t>Тут нырни, а там вынырни.</a:t>
            </a:r>
          </a:p>
          <a:p>
            <a:pPr>
              <a:buNone/>
            </a:pPr>
            <a:r>
              <a:rPr lang="ru-RU" sz="2000" dirty="0" smtClean="0">
                <a:latin typeface="Times New Roman" pitchFamily="18" charset="0"/>
                <a:cs typeface="Times New Roman" pitchFamily="18" charset="0"/>
              </a:rPr>
              <a:t>А ты </a:t>
            </a:r>
            <a:r>
              <a:rPr lang="ru-RU" sz="2000" dirty="0" err="1" smtClean="0">
                <a:latin typeface="Times New Roman" pitchFamily="18" charset="0"/>
                <a:cs typeface="Times New Roman" pitchFamily="18" charset="0"/>
              </a:rPr>
              <a:t>милохвост</a:t>
            </a:r>
            <a:r>
              <a:rPr lang="ru-RU" sz="2000" dirty="0" smtClean="0">
                <a:latin typeface="Times New Roman" pitchFamily="18" charset="0"/>
                <a:cs typeface="Times New Roman" pitchFamily="18" charset="0"/>
              </a:rPr>
              <a:t> всех обгони.</a:t>
            </a:r>
          </a:p>
          <a:p>
            <a:endParaRPr lang="ru-RU" dirty="0"/>
          </a:p>
        </p:txBody>
      </p:sp>
      <p:pic>
        <p:nvPicPr>
          <p:cNvPr id="4" name="Рисунок 3" descr="14.png"/>
          <p:cNvPicPr>
            <a:picLocks noChangeAspect="1"/>
          </p:cNvPicPr>
          <p:nvPr/>
        </p:nvPicPr>
        <p:blipFill>
          <a:blip r:embed="rId2" cstate="print"/>
          <a:stretch>
            <a:fillRect/>
          </a:stretch>
        </p:blipFill>
        <p:spPr>
          <a:xfrm>
            <a:off x="3419872" y="1196752"/>
            <a:ext cx="2356862" cy="151216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03D4A8"/>
            </a:gs>
            <a:gs pos="25000">
              <a:srgbClr val="21D6E0"/>
            </a:gs>
            <a:gs pos="75000">
              <a:srgbClr val="0087E6"/>
            </a:gs>
            <a:gs pos="100000">
              <a:srgbClr val="005CB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smtClean="0">
                <a:latin typeface="Times New Roman" pitchFamily="18" charset="0"/>
                <a:cs typeface="Times New Roman" pitchFamily="18" charset="0"/>
              </a:rPr>
              <a:t>«Перепрыгни через ров» </a:t>
            </a:r>
            <a:r>
              <a:rPr lang="ru-RU" sz="3600" b="1" dirty="0" smtClean="0">
                <a:latin typeface="Times New Roman" pitchFamily="18" charset="0"/>
                <a:cs typeface="Times New Roman" pitchFamily="18" charset="0"/>
              </a:rPr>
              <a:t>азербайджанская игра</a:t>
            </a:r>
            <a:r>
              <a:rPr lang="ru-RU" dirty="0" smtClean="0"/>
              <a:t/>
            </a:r>
            <a:br>
              <a:rPr lang="ru-RU" dirty="0" smtClean="0"/>
            </a:br>
            <a:endParaRPr lang="ru-RU" dirty="0"/>
          </a:p>
        </p:txBody>
      </p:sp>
      <p:sp>
        <p:nvSpPr>
          <p:cNvPr id="3" name="Содержимое 2"/>
          <p:cNvSpPr>
            <a:spLocks noGrp="1"/>
          </p:cNvSpPr>
          <p:nvPr>
            <p:ph idx="1"/>
          </p:nvPr>
        </p:nvSpPr>
        <p:spPr>
          <a:xfrm>
            <a:off x="395536" y="2564904"/>
            <a:ext cx="8291264" cy="3989040"/>
          </a:xfrm>
        </p:spPr>
        <p:txBody>
          <a:bodyPr>
            <a:normAutofit/>
          </a:bodyPr>
          <a:lstStyle/>
          <a:p>
            <a:pPr>
              <a:buNone/>
            </a:pPr>
            <a:r>
              <a:rPr lang="ru-RU" sz="2400" smtClean="0">
                <a:latin typeface="Times New Roman" pitchFamily="18" charset="0"/>
                <a:cs typeface="Times New Roman" pitchFamily="18" charset="0"/>
              </a:rPr>
              <a:t>      </a:t>
            </a:r>
            <a:r>
              <a:rPr lang="ru-RU" sz="2400" smtClean="0">
                <a:latin typeface="Times New Roman" pitchFamily="18" charset="0"/>
                <a:cs typeface="Times New Roman" pitchFamily="18" charset="0"/>
              </a:rPr>
              <a:t>????7</a:t>
            </a:r>
            <a:r>
              <a:rPr lang="ru-RU" sz="240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Ребята прыгают на площадке – рисуют мелом две </a:t>
            </a:r>
            <a:r>
              <a:rPr lang="ru-RU" sz="2400" dirty="0" err="1" smtClean="0">
                <a:latin typeface="Times New Roman" pitchFamily="18" charset="0"/>
                <a:cs typeface="Times New Roman" pitchFamily="18" charset="0"/>
              </a:rPr>
              <a:t>паралельные</a:t>
            </a:r>
            <a:r>
              <a:rPr lang="ru-RU" sz="2400" dirty="0" smtClean="0">
                <a:latin typeface="Times New Roman" pitchFamily="18" charset="0"/>
                <a:cs typeface="Times New Roman" pitchFamily="18" charset="0"/>
              </a:rPr>
              <a:t> линии на расстоянии полуметра одна от другой – это «ров». Затем по считалочке дети делятся на две команды, которые выстраиваются по обе стороны на расстоянии 5 шагов от него. Ребята по очереди с закрытыми глазами подходят ко рву и прыгают. Игроки каждой команды помогают своим товарищам возгласами «Прыгай», «Не прыгай»</a:t>
            </a:r>
          </a:p>
          <a:p>
            <a:pPr>
              <a:buNone/>
            </a:pPr>
            <a:r>
              <a:rPr lang="ru-RU" sz="2400" dirty="0" smtClean="0">
                <a:latin typeface="Times New Roman" pitchFamily="18" charset="0"/>
                <a:cs typeface="Times New Roman" pitchFamily="18" charset="0"/>
              </a:rPr>
              <a:t>           Выигрывает та команда, в которой больше ребят сумели перепрыгнуть через ров, не наступив на черту.</a:t>
            </a:r>
          </a:p>
          <a:p>
            <a:endParaRPr lang="ru-RU" dirty="0"/>
          </a:p>
        </p:txBody>
      </p:sp>
      <p:pic>
        <p:nvPicPr>
          <p:cNvPr id="4" name="Рисунок 3" descr="700_500_fixedwidh.png"/>
          <p:cNvPicPr>
            <a:picLocks noChangeAspect="1"/>
          </p:cNvPicPr>
          <p:nvPr/>
        </p:nvPicPr>
        <p:blipFill>
          <a:blip r:embed="rId2" cstate="print"/>
          <a:stretch>
            <a:fillRect/>
          </a:stretch>
        </p:blipFill>
        <p:spPr>
          <a:xfrm>
            <a:off x="5940152" y="764704"/>
            <a:ext cx="2541662" cy="169565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566</Words>
  <Application>Microsoft Office PowerPoint</Application>
  <PresentationFormat>Экран (4:3)</PresentationFormat>
  <Paragraphs>42</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Слайд 1</vt:lpstr>
      <vt:lpstr>Народные игры</vt:lpstr>
      <vt:lpstr> «Чехарда» русская игра</vt:lpstr>
      <vt:lpstr>  «Лошадка» киргизская игра</vt:lpstr>
      <vt:lpstr> «Земля, вода, огонь» армянская игра </vt:lpstr>
      <vt:lpstr>«Салки» русская игра </vt:lpstr>
      <vt:lpstr>«Тили- рам» чувашская игра </vt:lpstr>
      <vt:lpstr>«Ястреб и утки» якутская игра</vt:lpstr>
      <vt:lpstr>«Перепрыгни через ров» азербайджанская игра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Марина</dc:creator>
  <cp:lastModifiedBy>Марина</cp:lastModifiedBy>
  <cp:revision>23</cp:revision>
  <dcterms:created xsi:type="dcterms:W3CDTF">2017-10-22T08:20:19Z</dcterms:created>
  <dcterms:modified xsi:type="dcterms:W3CDTF">2017-10-22T13:11:34Z</dcterms:modified>
</cp:coreProperties>
</file>