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21"/>
  </p:notesMasterIdLst>
  <p:sldIdLst>
    <p:sldId id="947" r:id="rId2"/>
    <p:sldId id="983" r:id="rId3"/>
    <p:sldId id="984" r:id="rId4"/>
    <p:sldId id="967" r:id="rId5"/>
    <p:sldId id="969" r:id="rId6"/>
    <p:sldId id="970" r:id="rId7"/>
    <p:sldId id="976" r:id="rId8"/>
    <p:sldId id="972" r:id="rId9"/>
    <p:sldId id="971" r:id="rId10"/>
    <p:sldId id="974" r:id="rId11"/>
    <p:sldId id="973" r:id="rId12"/>
    <p:sldId id="979" r:id="rId13"/>
    <p:sldId id="977" r:id="rId14"/>
    <p:sldId id="980" r:id="rId15"/>
    <p:sldId id="978" r:id="rId16"/>
    <p:sldId id="975" r:id="rId17"/>
    <p:sldId id="982" r:id="rId18"/>
    <p:sldId id="981" r:id="rId19"/>
    <p:sldId id="951" r:id="rId20"/>
  </p:sldIdLst>
  <p:sldSz cx="12192000" cy="6858000"/>
  <p:notesSz cx="6858000" cy="9144000"/>
  <p:custDataLst>
    <p:tags r:id="rId2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93A6C0-49D7-48C6-B2BB-4923926E3892}">
          <p14:sldIdLst>
            <p14:sldId id="947"/>
            <p14:sldId id="983"/>
            <p14:sldId id="984"/>
            <p14:sldId id="967"/>
            <p14:sldId id="969"/>
            <p14:sldId id="970"/>
            <p14:sldId id="976"/>
            <p14:sldId id="972"/>
            <p14:sldId id="971"/>
            <p14:sldId id="974"/>
            <p14:sldId id="973"/>
            <p14:sldId id="979"/>
            <p14:sldId id="977"/>
            <p14:sldId id="980"/>
            <p14:sldId id="978"/>
            <p14:sldId id="975"/>
            <p14:sldId id="982"/>
            <p14:sldId id="981"/>
            <p14:sldId id="9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2B2B"/>
    <a:srgbClr val="4096A6"/>
    <a:srgbClr val="006652"/>
    <a:srgbClr val="CCCCCC"/>
    <a:srgbClr val="FE2A2A"/>
    <a:srgbClr val="08171A"/>
    <a:srgbClr val="B92927"/>
    <a:srgbClr val="FE5454"/>
    <a:srgbClr val="FFED74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58" autoAdjust="0"/>
    <p:restoredTop sz="94660"/>
  </p:normalViewPr>
  <p:slideViewPr>
    <p:cSldViewPr snapToGrid="0">
      <p:cViewPr varScale="1">
        <p:scale>
          <a:sx n="58" d="100"/>
          <a:sy n="58" d="100"/>
        </p:scale>
        <p:origin x="78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71292A-BE21-4392-8610-489C87C53FD0}" type="datetimeFigureOut">
              <a:rPr lang="ru-RU"/>
              <a:pPr>
                <a:defRPr/>
              </a:pPr>
              <a:t>26.12.2025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3AC220B-3898-499C-B8CB-44F24613E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550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0ADC-38B5-4EDB-BC34-CDE23BEE7528}" type="datetime1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4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73E-CF93-46D3-BB7D-C8F2597F8BE8}" type="datetime1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34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AB5C-5300-4D00-998C-BCA3BDAF7964}" type="datetime1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7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3CE-E94F-4952-B7A5-A7FBEA1845D6}" type="datetime1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19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CEF1-DF93-4766-B5E2-2352F0AD5762}" type="datetime1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51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9423-C746-4A1E-9FAB-3AA3245085CD}" type="datetime1">
              <a:rPr lang="ru-RU" smtClean="0"/>
              <a:t>26.12.2025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36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4024-B142-4867-89B5-55B04F71778B}" type="datetime1">
              <a:rPr lang="ru-RU" smtClean="0"/>
              <a:t>26.12.2025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56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15CE-C4C9-441C-A084-4A35792B69E0}" type="datetime1">
              <a:rPr lang="ru-RU" smtClean="0"/>
              <a:t>26.12.2025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77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181C8-4102-4A8C-BEBA-32D53E751C84}" type="datetime1">
              <a:rPr lang="ru-RU" smtClean="0"/>
              <a:t>26.12.2025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81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628D3-4D04-4D90-A637-C54F5E8D2164}" type="datetime1">
              <a:rPr lang="ru-RU" smtClean="0"/>
              <a:t>26.12.2025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0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9FB51-3104-4941-B93F-79D73E74283C}" type="datetime1">
              <a:rPr lang="ru-RU" smtClean="0"/>
              <a:t>26.12.2025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72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E8502-0D3E-4A88-80F2-6B2BC832FAE2}" type="datetime1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peddinastii.uspu.ru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08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7.png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10">
            <a:extLst>
              <a:ext uri="{FF2B5EF4-FFF2-40B4-BE49-F238E27FC236}">
                <a16:creationId xmlns:a16="http://schemas.microsoft.com/office/drawing/2014/main" xmlns="" id="{159831CC-42F1-490A-ACF0-8F5FC17E5079}"/>
              </a:ext>
            </a:extLst>
          </p:cNvPr>
          <p:cNvSpPr/>
          <p:nvPr/>
        </p:nvSpPr>
        <p:spPr>
          <a:xfrm>
            <a:off x="128003" y="122641"/>
            <a:ext cx="11935788" cy="960182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Верт 1500_3000.png">
            <a:extLst>
              <a:ext uri="{FF2B5EF4-FFF2-40B4-BE49-F238E27FC236}">
                <a16:creationId xmlns:a16="http://schemas.microsoft.com/office/drawing/2014/main" xmlns="" id="{8691E641-B276-413C-8C1E-7794960EA6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2071" y="209051"/>
            <a:ext cx="2350444" cy="774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9DF23AA-74BD-433A-91CF-E5516C81E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31" y="90807"/>
            <a:ext cx="2350444" cy="101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F77933-31C6-4CC8-94A8-79E74FA1E16F}"/>
              </a:ext>
            </a:extLst>
          </p:cNvPr>
          <p:cNvSpPr txBox="1"/>
          <p:nvPr/>
        </p:nvSpPr>
        <p:spPr>
          <a:xfrm>
            <a:off x="233265" y="1222634"/>
            <a:ext cx="10748323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-apple-system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-apple-system"/>
              </a:rPr>
              <a:t>«Конвергентная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-apple-system"/>
              </a:rPr>
              <a:t>образовательная среда в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-apple-system"/>
              </a:rPr>
              <a:t>условиях непрерывного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-apple-system"/>
              </a:rPr>
              <a:t>образования</a:t>
            </a:r>
            <a:r>
              <a:rPr lang="ru-RU" sz="4000" b="1" dirty="0" smtClean="0">
                <a:solidFill>
                  <a:srgbClr val="002060"/>
                </a:solidFill>
                <a:latin typeface="-apple-system"/>
              </a:rPr>
              <a:t>.»</a:t>
            </a:r>
            <a:endParaRPr lang="ru-RU" sz="40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B6482A-155D-43ED-B8E3-5BD1459BB312}"/>
              </a:ext>
            </a:extLst>
          </p:cNvPr>
          <p:cNvSpPr txBox="1"/>
          <p:nvPr/>
        </p:nvSpPr>
        <p:spPr>
          <a:xfrm>
            <a:off x="166790" y="4408543"/>
            <a:ext cx="113601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/>
                <a:ea typeface="DengXian" panose="02010600030101010101" pitchFamily="2" charset="-122"/>
                <a:cs typeface="+mn-cs"/>
              </a:rPr>
              <a:t>Матвиенко Надежда Владимировна,</a:t>
            </a:r>
            <a:endParaRPr lang="en-US" sz="2400" b="1" dirty="0" smtClean="0">
              <a:solidFill>
                <a:srgbClr val="002060"/>
              </a:solidFill>
              <a:latin typeface="Calibri" panose="020F0502020204030204"/>
              <a:ea typeface="DengXian" panose="02010600030101010101" pitchFamily="2" charset="-122"/>
              <a:cs typeface="+mn-cs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/>
                <a:ea typeface="DengXian" panose="02010600030101010101" pitchFamily="2" charset="-122"/>
                <a:cs typeface="+mn-cs"/>
              </a:rPr>
              <a:t> заместитель заведующего;  МАДОУ – 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/>
                <a:ea typeface="DengXian" panose="02010600030101010101" pitchFamily="2" charset="-122"/>
                <a:cs typeface="+mn-cs"/>
              </a:rPr>
              <a:t>детский сад № 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/>
                <a:ea typeface="DengXian" panose="02010600030101010101" pitchFamily="2" charset="-122"/>
                <a:cs typeface="+mn-cs"/>
              </a:rPr>
              <a:t>209, 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/>
                <a:ea typeface="DengXian" panose="02010600030101010101" pitchFamily="2" charset="-122"/>
                <a:cs typeface="+mn-cs"/>
              </a:rPr>
              <a:t>Прожерина Марина Ивановна, 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/>
                <a:ea typeface="DengXian" panose="02010600030101010101" pitchFamily="2" charset="-122"/>
                <a:cs typeface="+mn-cs"/>
              </a:rPr>
              <a:t>воспитатель МАДОУ – детского сада № 209</a:t>
            </a:r>
            <a:endParaRPr lang="ru-RU" sz="2400" b="1" dirty="0" smtClean="0">
              <a:solidFill>
                <a:srgbClr val="002060"/>
              </a:solidFill>
              <a:latin typeface="Calibri" panose="020F0502020204030204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97BEBA7-BE21-4318-B10D-C5B31B45EBDE}"/>
              </a:ext>
            </a:extLst>
          </p:cNvPr>
          <p:cNvSpPr txBox="1"/>
          <p:nvPr/>
        </p:nvSpPr>
        <p:spPr>
          <a:xfrm>
            <a:off x="3392173" y="5978203"/>
            <a:ext cx="4716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0" dirty="0" smtClean="0">
                <a:solidFill>
                  <a:srgbClr val="002060"/>
                </a:solidFill>
                <a:latin typeface="-apple-system"/>
              </a:rPr>
              <a:t>Контакты: +7(343) 267-52-54(55)</a:t>
            </a:r>
            <a:endParaRPr lang="ru-RU" i="0" dirty="0">
              <a:solidFill>
                <a:srgbClr val="002060"/>
              </a:solidFill>
              <a:latin typeface="-apple-system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F2A7EBBC-87B1-4970-BDB6-5A96BC13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8" y="5903059"/>
            <a:ext cx="356539" cy="35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78AA095-3DDE-0059-8C11-2F3AC80B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0" y="-44491"/>
            <a:ext cx="2469419" cy="14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9807" y="5978203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-apple-system"/>
              </a:rPr>
              <a:t>mdou209@eduekb.ru</a:t>
            </a:r>
            <a:endParaRPr lang="ru-RU" dirty="0">
              <a:solidFill>
                <a:srgbClr val="002060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6698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05" y="1777026"/>
            <a:ext cx="2643781" cy="3520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29" y="1472635"/>
            <a:ext cx="2869028" cy="3825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7" y="1286568"/>
            <a:ext cx="2260514" cy="40142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7600" y="5347016"/>
            <a:ext cx="11260588" cy="1328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Нанотехнологии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все сферы, где используются крошечные частицы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49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6" y="1205696"/>
            <a:ext cx="2755670" cy="3674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97" y="1920039"/>
            <a:ext cx="2986347" cy="3981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11" y="3263097"/>
            <a:ext cx="4311535" cy="32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1" y="2193259"/>
            <a:ext cx="4868140" cy="1460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875" y="4171688"/>
            <a:ext cx="4171950" cy="2371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53" y="2827624"/>
            <a:ext cx="6605847" cy="37157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928" y="1183636"/>
            <a:ext cx="11569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Биотехнологии</a:t>
            </a:r>
            <a:r>
              <a:rPr lang="ru-RU" sz="2400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 -</a:t>
            </a:r>
            <a:r>
              <a:rPr lang="ru-RU" sz="2400" dirty="0" smtClean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изучение </a:t>
            </a:r>
            <a:r>
              <a:rPr lang="ru-RU" sz="2400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перспектив использования живых организмов, продуктов их жизнедеятельности для возможного выполнения технологических заданий </a:t>
            </a:r>
          </a:p>
        </p:txBody>
      </p:sp>
    </p:spTree>
    <p:extLst>
      <p:ext uri="{BB962C8B-B14F-4D97-AF65-F5344CB8AC3E}">
        <p14:creationId xmlns:p14="http://schemas.microsoft.com/office/powerpoint/2010/main" val="18660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3" y="1819993"/>
            <a:ext cx="2403810" cy="32050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45" y="3284374"/>
            <a:ext cx="2478360" cy="33044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208" y="3801558"/>
            <a:ext cx="3043951" cy="22848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63" y="2587444"/>
            <a:ext cx="2626422" cy="349898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65372" y="1123319"/>
            <a:ext cx="93696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–применение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вычислительной, компьютерной и коммуникационной техники.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6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7" y="1310247"/>
            <a:ext cx="3745230" cy="4993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21" y="1310247"/>
            <a:ext cx="3507624" cy="2630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47" y="1283776"/>
            <a:ext cx="3531678" cy="26487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51" y="4152622"/>
            <a:ext cx="3441469" cy="25811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848459" y="4491007"/>
            <a:ext cx="46934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Когнитивные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3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9145" y="1658868"/>
            <a:ext cx="36173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Конвергентный подход в образовательной деятельности - 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междисциплинарных проектных и исследовательских практик.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370" y="1796432"/>
            <a:ext cx="7808970" cy="40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6B6BBF9-7006-90D6-A572-495A5ECE67FD}"/>
              </a:ext>
            </a:extLst>
          </p:cNvPr>
          <p:cNvGrpSpPr/>
          <p:nvPr/>
        </p:nvGrpSpPr>
        <p:grpSpPr>
          <a:xfrm>
            <a:off x="10274184" y="3368351"/>
            <a:ext cx="1969909" cy="2916707"/>
            <a:chOff x="3945193" y="5561023"/>
            <a:chExt cx="2780073" cy="374573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45C3A3C7-CD53-2B73-D23B-00DD6E94D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063" t="31964" r="39543" b="16791"/>
            <a:stretch/>
          </p:blipFill>
          <p:spPr>
            <a:xfrm>
              <a:off x="3945193" y="5561023"/>
              <a:ext cx="2780073" cy="3745736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7BD8B8B6-DD19-160E-AB5A-4A5FF10E13D9}"/>
                </a:ext>
              </a:extLst>
            </p:cNvPr>
            <p:cNvSpPr/>
            <p:nvPr/>
          </p:nvSpPr>
          <p:spPr>
            <a:xfrm>
              <a:off x="4327534" y="6176162"/>
              <a:ext cx="1219980" cy="312283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17" dirty="0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49" y="1063689"/>
            <a:ext cx="9984935" cy="58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96896" y="1754082"/>
            <a:ext cx="5636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-apple-system"/>
              </a:rPr>
              <a:t>ПРАКТИКУМ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78569" y="2301924"/>
            <a:ext cx="1611480" cy="27332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96" y="2599869"/>
            <a:ext cx="54292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3118" y="1697898"/>
            <a:ext cx="4282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-apple-system"/>
              </a:rPr>
              <a:t>РЕФЛЕКСИЯ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69" y="2635240"/>
            <a:ext cx="54292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06017" y="1801391"/>
            <a:ext cx="10444065" cy="3003874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4000" dirty="0">
                <a:solidFill>
                  <a:srgbClr val="002060"/>
                </a:solidFill>
                <a:latin typeface="-apple-system"/>
              </a:rPr>
              <a:t>«Скажи мне, и я забуду, покажи мне, и я запомню, дай мне сделать – и я пойму</a:t>
            </a:r>
            <a:r>
              <a:rPr lang="ru-RU" sz="4000" dirty="0" smtClean="0">
                <a:solidFill>
                  <a:srgbClr val="002060"/>
                </a:solidFill>
                <a:latin typeface="-apple-system"/>
              </a:rPr>
              <a:t>»</a:t>
            </a:r>
            <a:br>
              <a:rPr lang="ru-RU" sz="4000" dirty="0" smtClean="0">
                <a:solidFill>
                  <a:srgbClr val="002060"/>
                </a:solidFill>
                <a:latin typeface="-apple-system"/>
              </a:rPr>
            </a:br>
            <a:r>
              <a:rPr lang="ru-RU" sz="4000" dirty="0" smtClean="0">
                <a:solidFill>
                  <a:srgbClr val="002060"/>
                </a:solidFill>
                <a:latin typeface="-apple-system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-apple-system"/>
              </a:rPr>
            </a:br>
            <a:r>
              <a:rPr lang="ru-RU" sz="4000" dirty="0" smtClean="0">
                <a:solidFill>
                  <a:srgbClr val="002060"/>
                </a:solidFill>
                <a:latin typeface="-apple-system"/>
                <a:ea typeface="+mn-ea"/>
                <a:cs typeface="+mn-cs"/>
              </a:rPr>
              <a:t>Конфуций</a:t>
            </a:r>
            <a:r>
              <a:rPr lang="ru-RU" sz="4000" dirty="0">
                <a:solidFill>
                  <a:srgbClr val="002060"/>
                </a:solidFill>
                <a:latin typeface="-apple-system"/>
                <a:ea typeface="+mn-ea"/>
                <a:cs typeface="+mn-cs"/>
              </a:rPr>
              <a:t>.</a:t>
            </a:r>
            <a:endParaRPr lang="ru-RU" sz="4000" dirty="0">
              <a:solidFill>
                <a:srgbClr val="002060"/>
              </a:solidFill>
              <a:latin typeface="-apple-system"/>
            </a:endParaRPr>
          </a:p>
        </p:txBody>
      </p:sp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5794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3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peddinastii.uspu.ru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2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20" y="307201"/>
            <a:ext cx="10066493" cy="636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646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peddinastii.uspu.ru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3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2" y="30013"/>
            <a:ext cx="10204056" cy="658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83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B4FBD2A8-775A-E753-257E-5B07F152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9647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xmlns="" id="{1AA7EDFC-6B4C-DBE5-6005-CBDDC941B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806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«О! Это я знаю!»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Эврика – Бесплатные иконки: бизне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55" y="106368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B4FBD2A8-775A-E753-257E-5B07F152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9647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ФОП 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xmlns="" id="{1AA7EDFC-6B4C-DBE5-6005-CBDDC941B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8064"/>
            <a:ext cx="10515600" cy="43513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 развитие ребенка в период дошкольного детства с учетом .... и …..особенностей на основе духовно-нравственных ценностей российского народа, исторических и национально-культурных традиций.</a:t>
            </a:r>
          </a:p>
        </p:txBody>
      </p:sp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4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5609" y="972884"/>
            <a:ext cx="33270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 ФОП 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3771" y="1999870"/>
            <a:ext cx="101703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Разностороннее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ребенка в период дошкольного детства с учетом </a:t>
            </a:r>
            <a:r>
              <a:rPr lang="ru-RU" sz="4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и  индивидуальных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на основе духовно-нравственных ценностей российского народа, исторических и национально-культурных традиций.</a:t>
            </a:r>
          </a:p>
        </p:txBody>
      </p:sp>
    </p:spTree>
    <p:extLst>
      <p:ext uri="{BB962C8B-B14F-4D97-AF65-F5344CB8AC3E}">
        <p14:creationId xmlns:p14="http://schemas.microsoft.com/office/powerpoint/2010/main" val="8357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592" y="1283776"/>
            <a:ext cx="10916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b="1" dirty="0" smtClean="0">
                <a:solidFill>
                  <a:srgbClr val="002060"/>
                </a:solidFill>
                <a:latin typeface="-apple-system"/>
              </a:rPr>
              <a:t>Конвергентная образовательная </a:t>
            </a:r>
            <a:r>
              <a:rPr lang="ru-RU" sz="4000" b="1" dirty="0">
                <a:solidFill>
                  <a:srgbClr val="002060"/>
                </a:solidFill>
                <a:latin typeface="-apple-system"/>
              </a:rPr>
              <a:t>среда в</a:t>
            </a:r>
          </a:p>
          <a:p>
            <a:pPr lvl="0" algn="just"/>
            <a:r>
              <a:rPr lang="ru-RU" sz="4000" b="1" dirty="0">
                <a:solidFill>
                  <a:srgbClr val="002060"/>
                </a:solidFill>
                <a:latin typeface="-apple-system"/>
              </a:rPr>
              <a:t>условиях </a:t>
            </a:r>
            <a:r>
              <a:rPr lang="ru-RU" sz="4000" b="1" dirty="0" smtClean="0">
                <a:solidFill>
                  <a:srgbClr val="002060"/>
                </a:solidFill>
                <a:latin typeface="-apple-system"/>
              </a:rPr>
              <a:t>непрерывного образования:</a:t>
            </a:r>
            <a:endParaRPr lang="ru-RU" dirty="0"/>
          </a:p>
        </p:txBody>
      </p:sp>
      <p:pic>
        <p:nvPicPr>
          <p:cNvPr id="1026" name="Picture 2" descr="Фото Вопросительный знак, более 61 000 качественных бесплатных стоковых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74" y="3003846"/>
            <a:ext cx="2281010" cy="30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4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8290" y="4798733"/>
            <a:ext cx="5775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-apple-system"/>
              </a:rPr>
              <a:t>КОНВЕРГЕНТНАЯ</a:t>
            </a:r>
            <a:endParaRPr lang="ru-RU" sz="3600" b="1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07339" y="2338897"/>
            <a:ext cx="7207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-apple-system"/>
              </a:rPr>
              <a:t>ОБРАЗОВАТЕЛЬНАЯ СРЕДА</a:t>
            </a:r>
            <a:endParaRPr lang="ru-RU" sz="3600" b="1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4703" y="3523525"/>
            <a:ext cx="8602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-apple-system"/>
              </a:rPr>
              <a:t>НЕПРЕРЫВНОЕ ОБРАЗОВАНИЕ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Фото Вопросительный знак, более 61 000 качественных бесплатных стоковых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7" y="2728265"/>
            <a:ext cx="2281010" cy="30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1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0">
            <a:extLst>
              <a:ext uri="{FF2B5EF4-FFF2-40B4-BE49-F238E27FC236}">
                <a16:creationId xmlns:a16="http://schemas.microsoft.com/office/drawing/2014/main" xmlns="" id="{B9D51517-6F05-D118-81D2-24FBD33E2B04}"/>
              </a:ext>
            </a:extLst>
          </p:cNvPr>
          <p:cNvSpPr/>
          <p:nvPr/>
        </p:nvSpPr>
        <p:spPr>
          <a:xfrm>
            <a:off x="93487" y="122640"/>
            <a:ext cx="12005026" cy="941049"/>
          </a:xfrm>
          <a:prstGeom prst="roundRect">
            <a:avLst>
              <a:gd name="adj" fmla="val 8466"/>
            </a:avLst>
          </a:prstGeom>
          <a:solidFill>
            <a:srgbClr val="4096A6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Верт 1500_3000.png">
            <a:extLst>
              <a:ext uri="{FF2B5EF4-FFF2-40B4-BE49-F238E27FC236}">
                <a16:creationId xmlns:a16="http://schemas.microsoft.com/office/drawing/2014/main" xmlns="" id="{4134EC42-9306-A389-4EC2-EE4B35CF09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3547" y="270173"/>
            <a:ext cx="1580308" cy="520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8A7985-4DDE-9BFD-85FC-8BE020448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84" y="128598"/>
            <a:ext cx="1660819" cy="71460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1C46FA5-2FB9-C163-5D5C-FDAF1BE7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95" y="-19367"/>
            <a:ext cx="2253654" cy="13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6417" y="1185234"/>
            <a:ext cx="9778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Конвергенция (от латинского «сближение»)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0881" y="1829999"/>
            <a:ext cx="106902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2000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это взаимопроникновение и взаимовлияние интегрированных (соединенных) друг в друге предметных областей;</a:t>
            </a:r>
          </a:p>
          <a:p>
            <a:pPr marL="342900" indent="-342900">
              <a:buAutoNum type="arabicParenR"/>
            </a:pPr>
            <a:r>
              <a:rPr lang="ru-RU" sz="2000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это новый научно-технологический уклад, который базируется на НБИК-технологиях, где:</a:t>
            </a:r>
          </a:p>
          <a:p>
            <a:r>
              <a:rPr lang="ru-RU" sz="2000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Н –  нано,</a:t>
            </a:r>
          </a:p>
          <a:p>
            <a:r>
              <a:rPr lang="ru-RU" sz="2000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Б – </a:t>
            </a:r>
            <a:r>
              <a:rPr lang="ru-RU" sz="2000" dirty="0" err="1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био</a:t>
            </a:r>
            <a:r>
              <a:rPr lang="ru-RU" sz="2000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, </a:t>
            </a:r>
          </a:p>
          <a:p>
            <a:r>
              <a:rPr lang="ru-RU" sz="2000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И – информационные технологии, </a:t>
            </a:r>
          </a:p>
          <a:p>
            <a:r>
              <a:rPr lang="ru-RU" sz="2000" dirty="0">
                <a:solidFill>
                  <a:srgbClr val="002060"/>
                </a:solidFill>
                <a:latin typeface="-apple-system"/>
                <a:cs typeface="Times New Roman" panose="02020603050405020304" pitchFamily="18" charset="0"/>
              </a:rPr>
              <a:t>К – когнитивные технологии.</a:t>
            </a:r>
          </a:p>
        </p:txBody>
      </p:sp>
      <p:pic>
        <p:nvPicPr>
          <p:cNvPr id="15" name="Picture 2" descr="https://ino.mgpu.ru/wp-content/uploads/2020/09/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21" y="2866454"/>
            <a:ext cx="5318760" cy="399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ea2a765437d8b6409b736914a6bd8be6b9bbc7"/>
</p:tagLst>
</file>

<file path=ppt/theme/theme1.xml><?xml version="1.0" encoding="utf-8"?>
<a:theme xmlns:a="http://schemas.openxmlformats.org/drawingml/2006/main" name="2_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TC103457491[[fn=Метрополия]]</Template>
  <TotalTime>3428</TotalTime>
  <Words>247</Words>
  <Application>Microsoft Office PowerPoint</Application>
  <PresentationFormat>Широкоэкранный</PresentationFormat>
  <Paragraphs>42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DengXian</vt:lpstr>
      <vt:lpstr>Times New Roman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ФОП 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«Скажи мне, и я забуду, покажи мне, и я запомню, дай мне сделать – и я пойму»  Конфуций.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</dc:title>
  <dc:creator>Oleg Griban</dc:creator>
  <cp:lastModifiedBy>209 Media</cp:lastModifiedBy>
  <cp:revision>195</cp:revision>
  <dcterms:created xsi:type="dcterms:W3CDTF">2014-02-28T04:41:56Z</dcterms:created>
  <dcterms:modified xsi:type="dcterms:W3CDTF">2025-12-26T10:17:48Z</dcterms:modified>
</cp:coreProperties>
</file>