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3" r:id="rId2"/>
    <p:sldId id="294" r:id="rId3"/>
    <p:sldId id="368" r:id="rId4"/>
    <p:sldId id="369" r:id="rId5"/>
    <p:sldId id="373" r:id="rId6"/>
    <p:sldId id="359" r:id="rId7"/>
    <p:sldId id="386" r:id="rId8"/>
    <p:sldId id="357" r:id="rId9"/>
    <p:sldId id="365" r:id="rId10"/>
    <p:sldId id="367" r:id="rId11"/>
    <p:sldId id="380" r:id="rId12"/>
    <p:sldId id="382" r:id="rId13"/>
    <p:sldId id="384" r:id="rId14"/>
    <p:sldId id="321" r:id="rId15"/>
    <p:sldId id="3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109" d="100"/>
          <a:sy n="109" d="100"/>
        </p:scale>
        <p:origin x="163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55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Ленинского района 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 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3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4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учебный год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332655"/>
            <a:ext cx="7920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 обучающихся из одной организации в другую осуществляется на основании приказа Министерства образования и науки Российской Федерации от 28.12.2015 № 1527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 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направленности».</a:t>
            </a: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Процедура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перевода ребёнка из одной МДОО в другую осуществляется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инициативе родителей (законных представителей) при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наличии свободных мест в выбранной образовательной организации и условии, что ребёнок является воспитанником детского сада и уже обучается по 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образовательной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программе дошкольного образования соответствующего возраста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</a:rPr>
              <a:t>Для получения информации о наличии свободных мест в МДОО и подачи заявления на перевод из одной МДОО в другую МДОО </a:t>
            </a:r>
            <a:r>
              <a:rPr lang="ru-RU" dirty="0" smtClean="0">
                <a:latin typeface="Liberation Serif" panose="02020603050405020304" pitchFamily="18" charset="0"/>
              </a:rPr>
              <a:t>родителям (законным представителям) необходимо </a:t>
            </a:r>
            <a:r>
              <a:rPr lang="ru-RU" dirty="0">
                <a:latin typeface="Liberation Serif" panose="02020603050405020304" pitchFamily="18" charset="0"/>
              </a:rPr>
              <a:t>воспользоваться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dirty="0" err="1">
                <a:latin typeface="Liberation Serif" panose="02020603050405020304" pitchFamily="18" charset="0"/>
              </a:rPr>
              <a:t>кабинет.екатеринбург.рф</a:t>
            </a:r>
            <a:r>
              <a:rPr lang="ru-RU" dirty="0">
                <a:latin typeface="Liberation Serif" panose="02020603050405020304" pitchFamily="18" charset="0"/>
              </a:rPr>
              <a:t>/</a:t>
            </a:r>
            <a:r>
              <a:rPr lang="ru-RU" dirty="0" err="1">
                <a:latin typeface="Liberation Serif" panose="02020603050405020304" pitchFamily="18" charset="0"/>
              </a:rPr>
              <a:t>childtransfer</a:t>
            </a:r>
            <a:r>
              <a:rPr lang="ru-RU" dirty="0">
                <a:latin typeface="Liberation Serif" panose="02020603050405020304" pitchFamily="18" charset="0"/>
              </a:rPr>
              <a:t>).</a:t>
            </a:r>
          </a:p>
          <a:p>
            <a:pPr indent="449580" algn="just">
              <a:spcAft>
                <a:spcPts val="0"/>
              </a:spcAft>
            </a:pPr>
            <a:endParaRPr lang="ru-RU" sz="16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32656"/>
            <a:ext cx="7739137" cy="5760639"/>
          </a:xfrm>
        </p:spPr>
        <p:txBody>
          <a:bodyPr/>
          <a:lstStyle/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ребенка, которому на 1 сентября следующего учебного года не исполнилось полных 7 лет, отсутствуют противопоказания по здоровью, в том числе рекомендации территориальной психолого-медико-педагогической комиссии о необходимости обучения по адаптированной программе дошкольного образования, после отчисления ребенка из детского сада (при завершении договора об образовании или раньше), могут обратиться в управление образования по месту жительства или в МФЦ с заявлением «на смену МДОО», с учетом установленных периодов комплектования муниципальных дошкольных образовательных организаций.</a:t>
            </a:r>
          </a:p>
          <a:p>
            <a:endParaRPr lang="ru-RU" sz="1600" dirty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7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593920"/>
              </p:ext>
            </p:extLst>
          </p:nvPr>
        </p:nvGraphicFramePr>
        <p:xfrm>
          <a:off x="1763688" y="2492896"/>
          <a:ext cx="5879976" cy="4011643"/>
        </p:xfrm>
        <a:graphic>
          <a:graphicData uri="http://schemas.openxmlformats.org/drawingml/2006/table">
            <a:tbl>
              <a:tblPr/>
              <a:tblGrid>
                <a:gridCol w="1025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1824">
                  <a:extLst>
                    <a:ext uri="{9D8B030D-6E8A-4147-A177-3AD203B41FA5}">
                      <a16:colId xmlns:a16="http://schemas.microsoft.com/office/drawing/2014/main" val="2871090822"/>
                    </a:ext>
                  </a:extLst>
                </a:gridCol>
              </a:tblGrid>
              <a:tr h="1910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8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Семейный клуб»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</a:t>
                      </a:r>
                      <a:r>
                        <a:rPr lang="ru-RU" sz="1200" dirty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территории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МДОО № 209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9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«Центр игровой поддержки и организации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психилого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-педагогического сопровождения ребёнка. Первые шаги»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 на территории МДОО № 233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8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97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Группа «Вместе с мамой»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территории МДОО № 365, 465, 561, 573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2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«Родительские сборы»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в МДОО №23 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2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Волонтерство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территории МДОО № 46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1401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 в МДОО № 38 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55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МДОО № 35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184165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03648" y="764704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МДОО Ленинского района организованы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ЛЕТ, о работе которых можно узнать на официальных сайтах МДОО в сети «Интернет»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053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Подготовка и предоставление </a:t>
            </a:r>
            <a:r>
              <a:rPr lang="ru-RU" sz="1400" b="1" dirty="0">
                <a:hlinkClick r:id="" action="ppaction://noaction"/>
              </a:rPr>
              <a:t>д</a:t>
            </a:r>
            <a:r>
              <a:rPr lang="ru-RU" sz="1400" b="1" dirty="0" smtClean="0">
                <a:hlinkClick r:id="" action="ppaction://noaction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9578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/>
            <a:r>
              <a:rPr lang="ru-RU" sz="2400" dirty="0" smtClean="0">
                <a:latin typeface="Liberation Serif" panose="02020603050405020304" pitchFamily="18" charset="0"/>
              </a:rPr>
              <a:t>Система </a:t>
            </a:r>
            <a:r>
              <a:rPr lang="ru-RU" sz="2400" dirty="0">
                <a:latin typeface="Liberation Serif" panose="02020603050405020304" pitchFamily="18" charset="0"/>
              </a:rPr>
              <a:t>дошкольного образования Ленинского района города Екатеринбурга представлена </a:t>
            </a:r>
            <a:r>
              <a:rPr lang="ru-RU" sz="2400" dirty="0" smtClean="0">
                <a:latin typeface="Liberation Serif" panose="02020603050405020304" pitchFamily="18" charset="0"/>
              </a:rPr>
              <a:t>42 </a:t>
            </a:r>
            <a:r>
              <a:rPr lang="ru-RU" sz="2400" dirty="0">
                <a:latin typeface="Liberation Serif" panose="02020603050405020304" pitchFamily="18" charset="0"/>
              </a:rPr>
              <a:t>МДОО, которые расположены в </a:t>
            </a:r>
            <a:r>
              <a:rPr lang="ru-RU" sz="2400" dirty="0" smtClean="0">
                <a:latin typeface="Liberation Serif" panose="02020603050405020304" pitchFamily="18" charset="0"/>
              </a:rPr>
              <a:t>47 </a:t>
            </a:r>
            <a:r>
              <a:rPr lang="ru-RU" sz="2400" dirty="0">
                <a:latin typeface="Liberation Serif" panose="02020603050405020304" pitchFamily="18" charset="0"/>
              </a:rPr>
              <a:t>зданиях: </a:t>
            </a:r>
            <a:br>
              <a:rPr lang="ru-RU" sz="2400" dirty="0">
                <a:latin typeface="Liberation Serif" panose="02020603050405020304" pitchFamily="18" charset="0"/>
              </a:rPr>
            </a:br>
            <a:r>
              <a:rPr lang="ru-RU" sz="2400" dirty="0">
                <a:latin typeface="Liberation Serif" panose="02020603050405020304" pitchFamily="18" charset="0"/>
              </a:rPr>
              <a:t>из них </a:t>
            </a:r>
            <a:br>
              <a:rPr lang="ru-RU" sz="2400" dirty="0">
                <a:latin typeface="Liberation Serif" panose="02020603050405020304" pitchFamily="18" charset="0"/>
              </a:rPr>
            </a:br>
            <a:r>
              <a:rPr lang="ru-RU" sz="2400" dirty="0">
                <a:latin typeface="Liberation Serif" panose="02020603050405020304" pitchFamily="18" charset="0"/>
              </a:rPr>
              <a:t>– </a:t>
            </a:r>
            <a:r>
              <a:rPr lang="ru-RU" sz="2400" dirty="0" smtClean="0">
                <a:latin typeface="Liberation Serif" panose="02020603050405020304" pitchFamily="18" charset="0"/>
              </a:rPr>
              <a:t>14 </a:t>
            </a:r>
            <a:r>
              <a:rPr lang="ru-RU" sz="2400" dirty="0">
                <a:latin typeface="Liberation Serif" panose="02020603050405020304" pitchFamily="18" charset="0"/>
              </a:rPr>
              <a:t>автономных, </a:t>
            </a:r>
            <a:br>
              <a:rPr lang="ru-RU" sz="2400" dirty="0">
                <a:latin typeface="Liberation Serif" panose="02020603050405020304" pitchFamily="18" charset="0"/>
              </a:rPr>
            </a:br>
            <a:r>
              <a:rPr lang="ru-RU" sz="2400" dirty="0" smtClean="0">
                <a:latin typeface="Liberation Serif" panose="02020603050405020304" pitchFamily="18" charset="0"/>
              </a:rPr>
              <a:t>28 </a:t>
            </a:r>
            <a:r>
              <a:rPr lang="ru-RU" sz="2400" dirty="0">
                <a:latin typeface="Liberation Serif" panose="02020603050405020304" pitchFamily="18" charset="0"/>
              </a:rPr>
              <a:t>– бюджетных детских сада, которые посещают более </a:t>
            </a:r>
            <a:r>
              <a:rPr lang="ru-RU" sz="2400" dirty="0" smtClean="0">
                <a:latin typeface="Liberation Serif" panose="02020603050405020304" pitchFamily="18" charset="0"/>
              </a:rPr>
              <a:t>10 </a:t>
            </a:r>
            <a:r>
              <a:rPr lang="ru-RU" sz="2400" dirty="0">
                <a:latin typeface="Liberation Serif" panose="02020603050405020304" pitchFamily="18" charset="0"/>
              </a:rPr>
              <a:t>тысяч воспитанников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Ленинского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4248472"/>
          </a:xfrm>
        </p:spPr>
        <p:txBody>
          <a:bodyPr/>
          <a:lstStyle/>
          <a:p>
            <a:r>
              <a:rPr lang="ru-RU" sz="2000" dirty="0">
                <a:latin typeface="Liberation Serif" panose="02020603050405020304" pitchFamily="18" charset="0"/>
              </a:rPr>
              <a:t>для детей с особыми образовательными потребностями (нарушения речи, зрения, интеллектуального развития, опорно-двигательного аппарата) в трех  МДОО функционируют группы компенсирующей направленности. </a:t>
            </a:r>
            <a:endParaRPr lang="ru-RU" sz="2000" dirty="0" smtClean="0">
              <a:latin typeface="Liberation Serif" panose="02020603050405020304" pitchFamily="18" charset="0"/>
            </a:endParaRPr>
          </a:p>
          <a:p>
            <a:r>
              <a:rPr lang="ru-RU" sz="2000" dirty="0" smtClean="0">
                <a:latin typeface="Liberation Serif" panose="02020603050405020304" pitchFamily="18" charset="0"/>
              </a:rPr>
              <a:t>МДОО № 46 </a:t>
            </a:r>
            <a:r>
              <a:rPr lang="ru-RU" sz="2000" dirty="0">
                <a:latin typeface="Liberation Serif" panose="02020603050405020304" pitchFamily="18" charset="0"/>
              </a:rPr>
              <a:t>– нарушение зрения;</a:t>
            </a:r>
          </a:p>
          <a:p>
            <a:r>
              <a:rPr lang="ru-RU" sz="2000" dirty="0">
                <a:latin typeface="Liberation Serif" panose="02020603050405020304" pitchFamily="18" charset="0"/>
              </a:rPr>
              <a:t>МДОО </a:t>
            </a:r>
            <a:r>
              <a:rPr lang="ru-RU" sz="2000" dirty="0" smtClean="0">
                <a:latin typeface="Liberation Serif" panose="02020603050405020304" pitchFamily="18" charset="0"/>
              </a:rPr>
              <a:t>№ 49 </a:t>
            </a:r>
            <a:r>
              <a:rPr lang="ru-RU" sz="2000" dirty="0">
                <a:latin typeface="Liberation Serif" panose="02020603050405020304" pitchFamily="18" charset="0"/>
              </a:rPr>
              <a:t>- нарушения речи,  интеллектуального развития,</a:t>
            </a:r>
          </a:p>
          <a:p>
            <a:r>
              <a:rPr lang="ru-RU" sz="2000" dirty="0">
                <a:latin typeface="Liberation Serif" panose="02020603050405020304" pitchFamily="18" charset="0"/>
              </a:rPr>
              <a:t>МДОО </a:t>
            </a:r>
            <a:r>
              <a:rPr lang="ru-RU" sz="2000" dirty="0" smtClean="0">
                <a:latin typeface="Liberation Serif" panose="02020603050405020304" pitchFamily="18" charset="0"/>
              </a:rPr>
              <a:t>№ 342 нарушение речи, нарушение </a:t>
            </a:r>
            <a:r>
              <a:rPr lang="ru-RU" sz="2000" dirty="0">
                <a:latin typeface="Liberation Serif" panose="02020603050405020304" pitchFamily="18" charset="0"/>
              </a:rPr>
              <a:t>опорно-двигательного аппарата</a:t>
            </a:r>
            <a:r>
              <a:rPr lang="ru-RU" sz="2000" dirty="0" smtClean="0">
                <a:latin typeface="Liberation Serif" panose="02020603050405020304" pitchFamily="18" charset="0"/>
              </a:rPr>
              <a:t>);</a:t>
            </a:r>
          </a:p>
          <a:p>
            <a:r>
              <a:rPr lang="ru-RU" sz="2000" dirty="0" smtClean="0">
                <a:latin typeface="Liberation Serif" panose="02020603050405020304" pitchFamily="18" charset="0"/>
              </a:rPr>
              <a:t>МДОО № 455 нарушение речи (</a:t>
            </a:r>
            <a:r>
              <a:rPr lang="ru-RU" sz="2000" dirty="0" smtClean="0">
                <a:latin typeface="Liberation Serif" panose="02020603050405020304" pitchFamily="18" charset="0"/>
              </a:rPr>
              <a:t>группы </a:t>
            </a:r>
            <a:r>
              <a:rPr lang="ru-RU" sz="2000" dirty="0" smtClean="0">
                <a:latin typeface="Liberation Serif" panose="02020603050405020304" pitchFamily="18" charset="0"/>
              </a:rPr>
              <a:t>для </a:t>
            </a:r>
            <a:r>
              <a:rPr lang="ru-RU" sz="2000" dirty="0" smtClean="0">
                <a:latin typeface="Liberation Serif" panose="02020603050405020304" pitchFamily="18" charset="0"/>
              </a:rPr>
              <a:t>детей от 5 до6 лет, </a:t>
            </a:r>
            <a:r>
              <a:rPr lang="ru-RU" sz="2000" dirty="0" smtClean="0">
                <a:latin typeface="Liberation Serif" panose="02020603050405020304" pitchFamily="18" charset="0"/>
              </a:rPr>
              <a:t>от </a:t>
            </a:r>
            <a:r>
              <a:rPr lang="ru-RU" sz="2000" dirty="0" smtClean="0">
                <a:latin typeface="Liberation Serif" panose="02020603050405020304" pitchFamily="18" charset="0"/>
              </a:rPr>
              <a:t>6 </a:t>
            </a:r>
            <a:r>
              <a:rPr lang="ru-RU" sz="2000" dirty="0" smtClean="0">
                <a:latin typeface="Liberation Serif" panose="02020603050405020304" pitchFamily="18" charset="0"/>
              </a:rPr>
              <a:t>до </a:t>
            </a:r>
            <a:r>
              <a:rPr lang="ru-RU" sz="2000" dirty="0" smtClean="0">
                <a:latin typeface="Liberation Serif" panose="02020603050405020304" pitchFamily="18" charset="0"/>
              </a:rPr>
              <a:t>7 </a:t>
            </a:r>
            <a:r>
              <a:rPr lang="ru-RU" sz="2000" dirty="0" smtClean="0">
                <a:latin typeface="Liberation Serif" panose="02020603050405020304" pitchFamily="18" charset="0"/>
              </a:rPr>
              <a:t>лет).</a:t>
            </a:r>
            <a:endParaRPr lang="ru-RU" sz="2000" dirty="0">
              <a:latin typeface="Liberation Serif" panose="02020603050405020304" pitchFamily="18" charset="0"/>
            </a:endParaRPr>
          </a:p>
          <a:p>
            <a:r>
              <a:rPr lang="ru-RU" sz="2000" dirty="0">
                <a:latin typeface="Liberation Serif" panose="02020603050405020304" pitchFamily="18" charset="0"/>
              </a:rPr>
              <a:t>-для детей с туберкулезной интоксикацией и часто болеющих детей от </a:t>
            </a:r>
            <a:r>
              <a:rPr lang="ru-RU" sz="2000" dirty="0" smtClean="0">
                <a:latin typeface="Liberation Serif" panose="02020603050405020304" pitchFamily="18" charset="0"/>
              </a:rPr>
              <a:t>3 </a:t>
            </a:r>
            <a:r>
              <a:rPr lang="ru-RU" sz="2000" dirty="0">
                <a:latin typeface="Liberation Serif" panose="02020603050405020304" pitchFamily="18" charset="0"/>
              </a:rPr>
              <a:t>до 7 </a:t>
            </a:r>
            <a:r>
              <a:rPr lang="ru-RU" sz="2000" dirty="0" smtClean="0">
                <a:latin typeface="Liberation Serif" panose="02020603050405020304" pitchFamily="18" charset="0"/>
              </a:rPr>
              <a:t>лет – </a:t>
            </a:r>
            <a:r>
              <a:rPr lang="ru-RU" sz="2000" dirty="0">
                <a:latin typeface="Liberation Serif" panose="02020603050405020304" pitchFamily="18" charset="0"/>
              </a:rPr>
              <a:t>группы оздоровительной направленности (МДОО 156)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Ленинского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algn="ctr"/>
            <a:r>
              <a:rPr lang="ru-RU" sz="2000" dirty="0">
                <a:latin typeface="Liberation Serif" panose="02020603050405020304" pitchFamily="18" charset="0"/>
              </a:rPr>
              <a:t>Сеть МДОО Ленинского района предоставляют широкий спектр образовательных услуг, обеспечивают современное качество дошкольного образования и его доступность для населения района, так же обеспечивают исполнение федеральных государственных образовательных стандартов.</a:t>
            </a:r>
          </a:p>
          <a:p>
            <a:pPr algn="ctr"/>
            <a:r>
              <a:rPr lang="ru-RU" sz="2000" dirty="0">
                <a:latin typeface="Liberation Serif" panose="02020603050405020304" pitchFamily="18" charset="0"/>
              </a:rPr>
              <a:t>Во всех </a:t>
            </a:r>
            <a:r>
              <a:rPr lang="ru-RU" sz="2000" dirty="0" smtClean="0">
                <a:latin typeface="Liberation Serif" panose="02020603050405020304" pitchFamily="18" charset="0"/>
              </a:rPr>
              <a:t>дошкольных образовательных организациях района </a:t>
            </a:r>
            <a:r>
              <a:rPr lang="ru-RU" sz="2000" dirty="0">
                <a:latin typeface="Liberation Serif" panose="02020603050405020304" pitchFamily="18" charset="0"/>
              </a:rPr>
              <a:t>созданы благоприятные условия для пребывания </a:t>
            </a:r>
            <a:r>
              <a:rPr lang="ru-RU" sz="2000" dirty="0" smtClean="0">
                <a:latin typeface="Liberation Serif" panose="02020603050405020304" pitchFamily="18" charset="0"/>
              </a:rPr>
              <a:t>воспитанников</a:t>
            </a:r>
            <a:r>
              <a:rPr lang="ru-RU" sz="2000" dirty="0" smtClean="0">
                <a:latin typeface="Liberation Serif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Liberation Serif" panose="02020603050405020304" pitchFamily="18" charset="0"/>
              </a:rPr>
              <a:t>В каждой МДОО района формируются возрастные группы для детей от 2 до 3 лет на 2023/2024 учебный год. Дополнительно открывается 22 группы для детей от 1,5 до 2 лет в МДОО № 21, 26, 29, 31, 37, 40, 46, 53, 54, 71, 114, 156, 347, 451, 455, 496, 553, 561, 573). Для детей от 1 года до 1,5 лет В Ленинском районе запланировано открыть 135 мест в МДОО № 21, 26, 29, 31, 37, 40. 46, 53, 71,114, 156, 347, 451, 455, 496, 553, 561, 573).</a:t>
            </a:r>
            <a:endParaRPr lang="ru-RU" sz="2000" dirty="0">
              <a:latin typeface="Liberation Serif" panose="02020603050405020304" pitchFamily="18" charset="0"/>
            </a:endParaRP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1800" dirty="0" smtClean="0"/>
              <a:t>Порядок комплектования регламентирован нормативно – правовыми документами:</a:t>
            </a:r>
            <a:endParaRPr lang="en-US" sz="1800" dirty="0" smtClean="0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042988" y="1185714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Федеральным законом от 06.10.2003 № 131–ФЗ «Об общих принципах организации местного самоуправления в Российской Федерации»;</a:t>
            </a:r>
          </a:p>
          <a:p>
            <a:r>
              <a:rPr lang="ru-RU" sz="1400" dirty="0"/>
              <a:t>Федеральным законом от 29.12.2012 № 273–ФЗ «Об образовании в Российской Федерации»;</a:t>
            </a:r>
          </a:p>
          <a:p>
            <a:r>
              <a:rPr lang="ru-RU" sz="1400" dirty="0"/>
              <a:t>Постановлением Главного государственного санитарного врача Российской Федерации от 28.09.2020 № 28 «Об утверждении санитарных правил СП 2.4.3648–20 «</a:t>
            </a:r>
            <a:r>
              <a:rPr lang="ru-RU" sz="1400" dirty="0" err="1"/>
              <a:t>Санитарно</a:t>
            </a:r>
            <a:r>
              <a:rPr lang="ru-RU" sz="1400" dirty="0"/>
              <a:t>–эпидемиологические требования к организациям воспитания и обучения, отдыха и оздоровления детей и молодежи</a:t>
            </a:r>
            <a:r>
              <a:rPr lang="ru-RU" sz="1400" dirty="0" smtClean="0"/>
              <a:t>»;  </a:t>
            </a:r>
            <a:endParaRPr lang="ru-RU" sz="1400" dirty="0"/>
          </a:p>
          <a:p>
            <a:r>
              <a:rPr lang="ru-RU" sz="1400" dirty="0"/>
              <a:t>Приказом Министерства просвещения России от 15.05.2020 № 236 «Об утверждении Порядка приема на обучение по образовательным программам дошкольного образования»; </a:t>
            </a:r>
          </a:p>
          <a:p>
            <a:r>
              <a:rPr lang="ru-RU" sz="1400" dirty="0"/>
              <a:t>Постановлением Администрации города Екатеринбурга от 29.10.2021 N 2365 (ред. от 19.12.2022) «Об утверждении Административного регламента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образования»;</a:t>
            </a:r>
          </a:p>
          <a:p>
            <a:r>
              <a:rPr lang="ru-RU" sz="1400" dirty="0"/>
              <a:t>Постановлением Администрации города Екатеринбурга от 18.03.2015 № 689 «О закреплении территорий муниципального образования «город Екатеринбург» за муниципальными дошкольными образовательными организациями</a:t>
            </a:r>
            <a:r>
              <a:rPr lang="ru-RU" sz="1400" dirty="0" smtClean="0"/>
              <a:t>»;</a:t>
            </a:r>
            <a:endParaRPr lang="ru-RU" sz="1400" dirty="0"/>
          </a:p>
          <a:p>
            <a:r>
              <a:rPr lang="ru-RU" sz="1400" dirty="0"/>
              <a:t>Распоряжением Департамента образования Администрации города Екатеринбурга от 02.11.2021 № 2121/46/36 «Об организации учета детей, подлежащих обучению по образовательным программам дошкольного образования в муниципальном образовании «город </a:t>
            </a:r>
            <a:r>
              <a:rPr lang="ru-RU" sz="1400" dirty="0" smtClean="0"/>
              <a:t>Екатеринбург.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193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96752"/>
            <a:ext cx="8352928" cy="5184576"/>
          </a:xfrm>
        </p:spPr>
        <p:txBody>
          <a:bodyPr/>
          <a:lstStyle/>
          <a:p>
            <a:pPr algn="just"/>
            <a:r>
              <a:rPr lang="ru-RU" dirty="0">
                <a:latin typeface="Liberation Serif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формируются с учётом возрастной периодизации, по количеству полных лет на 1 сентября текущего года.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 два периода комплектования муниципальных дошкольных образовательных организаций (далее – МДОО): основной (с 1 апреля до 30 июня текущего календарного года, списки детей для зачисления в МДОО формируются один раз в мае) и дополнительный (с 1 июля текущего календарного года до 31 марта следующего календарного года, списки детей для зачисления в МДОО на свободные места формируются ежемесячно с 28 числа текущего месяца по 5 число следующего месяца, кроме января, в январе по 15 число).</a:t>
            </a: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</a:t>
            </a:r>
            <a:r>
              <a:rPr lang="ru-RU" sz="1800" dirty="0" smtClean="0"/>
              <a:t>сентября текущего года </a:t>
            </a:r>
            <a:r>
              <a:rPr lang="ru-RU" sz="1800" dirty="0"/>
              <a:t>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>
                <a:latin typeface="Liberation Serif" panose="02020603050405020304" pitchFamily="18" charset="0"/>
              </a:rPr>
              <a:t>дети </a:t>
            </a:r>
            <a:r>
              <a:rPr lang="ru-RU" sz="2000" dirty="0">
                <a:latin typeface="Liberation Serif" panose="02020603050405020304" pitchFamily="18" charset="0"/>
              </a:rPr>
              <a:t>до 3-х лет — в группу раннего возраста;</a:t>
            </a:r>
          </a:p>
          <a:p>
            <a:r>
              <a:rPr lang="ru-RU" sz="2000" dirty="0" smtClean="0">
                <a:latin typeface="Liberation Serif" panose="02020603050405020304" pitchFamily="18" charset="0"/>
              </a:rPr>
              <a:t>дети </a:t>
            </a:r>
            <a:r>
              <a:rPr lang="ru-RU" sz="2000" dirty="0">
                <a:latin typeface="Liberation Serif" panose="02020603050405020304" pitchFamily="18" charset="0"/>
              </a:rPr>
              <a:t>4-го года жизни — в младшую группу;</a:t>
            </a:r>
          </a:p>
          <a:p>
            <a:r>
              <a:rPr lang="ru-RU" sz="2000" dirty="0" smtClean="0">
                <a:latin typeface="Liberation Serif" panose="02020603050405020304" pitchFamily="18" charset="0"/>
              </a:rPr>
              <a:t>дети </a:t>
            </a:r>
            <a:r>
              <a:rPr lang="ru-RU" sz="2000" dirty="0">
                <a:latin typeface="Liberation Serif" panose="02020603050405020304" pitchFamily="18" charset="0"/>
              </a:rPr>
              <a:t>5-го года жизни — в среднюю группу;</a:t>
            </a:r>
          </a:p>
          <a:p>
            <a:r>
              <a:rPr lang="ru-RU" sz="2000" dirty="0" smtClean="0">
                <a:latin typeface="Liberation Serif" panose="02020603050405020304" pitchFamily="18" charset="0"/>
              </a:rPr>
              <a:t>дети </a:t>
            </a:r>
            <a:r>
              <a:rPr lang="ru-RU" sz="2000" dirty="0">
                <a:latin typeface="Liberation Serif" panose="02020603050405020304" pitchFamily="18" charset="0"/>
              </a:rPr>
              <a:t>6-го года жизни — в старшую группу;</a:t>
            </a:r>
          </a:p>
          <a:p>
            <a:r>
              <a:rPr lang="ru-RU" sz="2000" dirty="0" smtClean="0">
                <a:latin typeface="Liberation Serif" panose="02020603050405020304" pitchFamily="18" charset="0"/>
              </a:rPr>
              <a:t>дети </a:t>
            </a:r>
            <a:r>
              <a:rPr lang="ru-RU" sz="2000" dirty="0">
                <a:latin typeface="Liberation Serif" panose="02020603050405020304" pitchFamily="18" charset="0"/>
              </a:rPr>
              <a:t>7-го года жизни — в подготовительную группу.</a:t>
            </a:r>
          </a:p>
          <a:p>
            <a:endParaRPr lang="ru-RU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0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136339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 автоматическом формировании списка детей учитывается количество полных лет на 1 сентября текущего года. В соответствии с установленным </a:t>
            </a:r>
            <a:r>
              <a:rPr lang="ru-RU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Порядком родители </a:t>
            </a:r>
            <a:r>
              <a:rPr lang="ru-RU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(законные представители) детей, родившихся в период с сентября по ноябрь, имеют право написать заявление о рассмотрении ребёнка с детьми, родившимися на год старше. </a:t>
            </a:r>
            <a:endParaRPr lang="ru-RU" sz="16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980728"/>
            <a:ext cx="712879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Порядка учёта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могут отказаться от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предоставленного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места в МДОО,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написав заявление «На смену МДОО» в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районном управлении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месту жительства в часы приема граждан.</a:t>
            </a:r>
          </a:p>
          <a:p>
            <a:pPr algn="just"/>
            <a:r>
              <a:rPr lang="ru-RU" sz="2000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	Заявление </a:t>
            </a:r>
            <a:r>
              <a:rPr lang="ru-RU" sz="2000" dirty="0">
                <a:latin typeface="Liberation Serif" panose="02020603050405020304" pitchFamily="18" charset="0"/>
                <a:cs typeface="Times New Roman" panose="02020603050405020304" pitchFamily="18" charset="0"/>
              </a:rPr>
              <a:t>«На смену МДОО» может быть удовлетворено в указанный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родителями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(законные представители) </a:t>
            </a:r>
            <a:r>
              <a:rPr lang="ru-RU" sz="2000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dirty="0">
                <a:latin typeface="Liberation Serif" panose="02020603050405020304" pitchFamily="18" charset="0"/>
                <a:cs typeface="Times New Roman" panose="02020603050405020304" pitchFamily="18" charset="0"/>
              </a:rPr>
              <a:t>рассмотрения заявления при наличии свободных мест в желаемых МДОО. 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жительства. </a:t>
            </a:r>
          </a:p>
          <a:p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2955</TotalTime>
  <Words>958</Words>
  <Application>Microsoft Office PowerPoint</Application>
  <PresentationFormat>Экран (4:3)</PresentationFormat>
  <Paragraphs>134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Liberation Serif</vt:lpstr>
      <vt:lpstr>Times New Roman</vt:lpstr>
      <vt:lpstr>594TGp_family_light_ani</vt:lpstr>
      <vt:lpstr>Презентация PowerPoint</vt:lpstr>
      <vt:lpstr>Система дошкольного образования Ленинского района города Екатеринбурга представлена 42 МДОО, которые расположены в 47 зданиях:  из них  – 14 автономных,  28 – бюджетных детских сада, которые посещают более 10 тысяч воспитанников</vt:lpstr>
      <vt:lpstr>МДОО Ленинского района</vt:lpstr>
      <vt:lpstr>МДОО Ленинского района</vt:lpstr>
      <vt:lpstr>Порядок комплектования регламентирован нормативно – правовыми документами:</vt:lpstr>
      <vt:lpstr>Презентация PowerPoint</vt:lpstr>
      <vt:lpstr>Учет детей для зачисления в организацию ведется по возрастным группам, формируемым с даты рождения детей за период с 01 сентября текущего года по 31 августа следующего календарного года: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Изменения процедуры  при комплектовании МДОО:</vt:lpstr>
      <vt:lpstr>Модель работы по зачислению детей в МДОО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Банникова Татьяна Сергеевна</cp:lastModifiedBy>
  <cp:revision>143</cp:revision>
  <dcterms:created xsi:type="dcterms:W3CDTF">2010-03-19T17:53:36Z</dcterms:created>
  <dcterms:modified xsi:type="dcterms:W3CDTF">2023-04-04T06:18:39Z</dcterms:modified>
</cp:coreProperties>
</file>