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3" r:id="rId6"/>
    <p:sldId id="260" r:id="rId7"/>
    <p:sldId id="261" r:id="rId8"/>
    <p:sldId id="262" r:id="rId9"/>
    <p:sldId id="265" r:id="rId10"/>
    <p:sldId id="264" r:id="rId11"/>
    <p:sldId id="266" r:id="rId12"/>
    <p:sldId id="267" r:id="rId13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8A826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92" d="100"/>
          <a:sy n="92" d="100"/>
        </p:scale>
        <p:origin x="-1344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19.11.2020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gi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gi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gi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7.gi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gi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gi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0.gi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2.gif"/><Relationship Id="rId4" Type="http://schemas.openxmlformats.org/officeDocument/2006/relationships/image" Target="../media/image2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1259632" y="1196752"/>
            <a:ext cx="6860661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4000" b="1" dirty="0" smtClean="0">
                <a:solidFill>
                  <a:srgbClr val="FFFF00"/>
                </a:solidFill>
              </a:rPr>
              <a:t>Артикуляционная гимнастика</a:t>
            </a:r>
            <a:endParaRPr lang="ru-RU" sz="4000" b="1" dirty="0">
              <a:solidFill>
                <a:srgbClr val="FFFF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498673" y="0"/>
            <a:ext cx="406957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МАДОУ ДЕТСКИЙ САД № 209</a:t>
            </a:r>
            <a:endParaRPr lang="ru-RU" sz="2400" b="1" dirty="0">
              <a:solidFill>
                <a:srgbClr val="08A826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573198" y="6027003"/>
            <a:ext cx="22085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dirty="0" smtClean="0">
                <a:solidFill>
                  <a:srgbClr val="FFFF00"/>
                </a:solidFill>
              </a:rPr>
              <a:t>Г. Екатеринбург</a:t>
            </a:r>
            <a:endParaRPr lang="ru-RU" sz="2400" dirty="0">
              <a:solidFill>
                <a:srgbClr val="FFFF00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4542058" y="4293096"/>
            <a:ext cx="441184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ru-RU" sz="2400" b="1" dirty="0" smtClean="0">
                <a:solidFill>
                  <a:srgbClr val="FFFF00"/>
                </a:solidFill>
              </a:rPr>
              <a:t>Составитель: учитель – логопед</a:t>
            </a:r>
          </a:p>
          <a:p>
            <a:pPr algn="r"/>
            <a:r>
              <a:rPr lang="ru-RU" sz="2400" b="1" dirty="0" smtClean="0">
                <a:solidFill>
                  <a:srgbClr val="FFFF00"/>
                </a:solidFill>
              </a:rPr>
              <a:t>Никулина А.Н</a:t>
            </a:r>
            <a:r>
              <a:rPr lang="ru-RU" sz="2400" dirty="0" smtClean="0">
                <a:solidFill>
                  <a:srgbClr val="FFFF00"/>
                </a:solidFill>
              </a:rPr>
              <a:t>.</a:t>
            </a:r>
            <a:endParaRPr lang="ru-RU" sz="2400" dirty="0">
              <a:solidFill>
                <a:srgbClr val="FFFF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39000" contrast="27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3501008"/>
            <a:ext cx="9144000" cy="4075693"/>
          </a:xfrm>
          <a:prstGeom prst="rect">
            <a:avLst/>
          </a:prstGeom>
          <a:noFill/>
        </p:spPr>
      </p:pic>
      <p:pic>
        <p:nvPicPr>
          <p:cNvPr id="2051" name="Picture 3" descr="C:\Users\VAIO\Desktop\ПРЕЗЕНТАЦИИ для сайта садик 209\smail17.gi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635896" y="4077072"/>
            <a:ext cx="2000223" cy="1800200"/>
          </a:xfrm>
          <a:prstGeom prst="rect">
            <a:avLst/>
          </a:prstGeom>
          <a:noFill/>
        </p:spPr>
      </p:pic>
      <p:sp>
        <p:nvSpPr>
          <p:cNvPr id="8" name="TextBox 7"/>
          <p:cNvSpPr txBox="1"/>
          <p:nvPr/>
        </p:nvSpPr>
        <p:spPr>
          <a:xfrm>
            <a:off x="2013248" y="1988840"/>
            <a:ext cx="532844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Улыбнись!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Покажи зубки и считай до 10 про себя</a:t>
            </a:r>
            <a:endParaRPr lang="ru-RU" sz="2400" dirty="0">
              <a:solidFill>
                <a:srgbClr val="08A826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50000" contrast="-5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ffectLst>
            <a:outerShdw blurRad="50800" dist="50800" dir="5400000" algn="ctr" rotWithShape="0">
              <a:schemeClr val="bg1">
                <a:alpha val="1000"/>
              </a:schemeClr>
            </a:outerShdw>
          </a:effectLst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4" name="Picture 2" descr="C:\Users\VAIO\Desktop\ПРЕЗЕНТАЦИИ для сайта садик 209\smail60.gif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707904" y="3501008"/>
            <a:ext cx="1760681" cy="1936750"/>
          </a:xfrm>
          <a:prstGeom prst="rect">
            <a:avLst/>
          </a:prstGeom>
          <a:noFill/>
          <a:effectLst>
            <a:outerShdw blurRad="50800" dist="50800" dir="5400000" algn="ctr" rotWithShape="0">
              <a:schemeClr val="bg1">
                <a:alpha val="30000"/>
              </a:schemeClr>
            </a:outerShdw>
          </a:effec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4" cstate="print">
            <a:lum bright="-1000"/>
          </a:blip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652218" y="1988840"/>
            <a:ext cx="805053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0B050"/>
                </a:solidFill>
              </a:rPr>
              <a:t>«Собачка устала»</a:t>
            </a:r>
          </a:p>
          <a:p>
            <a:pPr algn="ctr"/>
            <a:r>
              <a:rPr lang="ru-RU" sz="2400" dirty="0" smtClean="0">
                <a:solidFill>
                  <a:srgbClr val="00B050"/>
                </a:solidFill>
              </a:rPr>
              <a:t>Положи широкий язык на нижнюю губу и подыши 6 – 10 раз</a:t>
            </a:r>
            <a:endParaRPr lang="ru-RU" sz="2400" dirty="0">
              <a:solidFill>
                <a:srgbClr val="00B05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pic>
        <p:nvPicPr>
          <p:cNvPr id="4098" name="Picture 2" descr="C:\Users\VAIO\Desktop\ПРЕЗЕНТАЦИИ для сайта садик 209\smail16.gif"/>
          <p:cNvPicPr>
            <a:picLocks noChangeAspect="1" noChangeArrowheads="1" noCrop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51920" y="3789040"/>
            <a:ext cx="1501081" cy="1501081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414204" y="1988840"/>
            <a:ext cx="8526565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«Иголочка»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Открой рот, обнажая зубы. Высуни тонкий язык далеко вперед,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</a:t>
            </a:r>
            <a:r>
              <a:rPr lang="ru-RU" sz="2400" dirty="0" smtClean="0">
                <a:solidFill>
                  <a:srgbClr val="08A826"/>
                </a:solidFill>
              </a:rPr>
              <a:t>а затем спрячь за нижние зубки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5 – 10 раз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pic>
        <p:nvPicPr>
          <p:cNvPr id="8194" name="Picture 2" descr="C:\Users\VAIO\Desktop\ПРЕЗЕНТАЦИИ для сайта садик 209\kolokol130.gif"/>
          <p:cNvPicPr>
            <a:picLocks noChangeAspect="1" noChangeArrowheads="1" noCrop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563888" y="3140968"/>
            <a:ext cx="1843831" cy="1843831"/>
          </a:xfrm>
          <a:prstGeom prst="rect">
            <a:avLst/>
          </a:prstGeom>
          <a:noFill/>
        </p:spPr>
      </p:pic>
      <p:sp>
        <p:nvSpPr>
          <p:cNvPr id="8" name="TextBox 7"/>
          <p:cNvSpPr txBox="1"/>
          <p:nvPr/>
        </p:nvSpPr>
        <p:spPr>
          <a:xfrm>
            <a:off x="1115616" y="1556792"/>
            <a:ext cx="7098546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Лево – право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Приоткрой рот в улыбке (зубы видны),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узкий язык движется от одного уголка рта к другому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10 – 20 секунд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pic>
        <p:nvPicPr>
          <p:cNvPr id="5123" name="Picture 3" descr="C:\Users\VAIO\Desktop\ПРЕЗЕНТАЦИИ для сайта садик 209\smail56.gif"/>
          <p:cNvPicPr>
            <a:picLocks noChangeAspect="1" noChangeArrowheads="1" noCrop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923928" y="4077072"/>
            <a:ext cx="1400547" cy="1216637"/>
          </a:xfrm>
          <a:prstGeom prst="rect">
            <a:avLst/>
          </a:prstGeom>
          <a:noFill/>
        </p:spPr>
      </p:pic>
      <p:sp>
        <p:nvSpPr>
          <p:cNvPr id="8" name="TextBox 7"/>
          <p:cNvSpPr txBox="1"/>
          <p:nvPr/>
        </p:nvSpPr>
        <p:spPr>
          <a:xfrm>
            <a:off x="1946176" y="1916832"/>
            <a:ext cx="5532605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«Конфетка»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Напряженным кончиком языка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упирайся в  правую щеку, затем в левую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10 раз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6" name="Picture 2" descr="C:\Users\VAIO\Desktop\ПРЕЗЕНТАЦИИ для сайта садик 209\smail36.gif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635896" y="4005064"/>
            <a:ext cx="1732136" cy="1558923"/>
          </a:xfrm>
          <a:prstGeom prst="rect">
            <a:avLst/>
          </a:prstGeom>
          <a:noFill/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0" y="2924944"/>
            <a:ext cx="9144000" cy="4075693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1475665" y="836712"/>
            <a:ext cx="6555448" cy="304698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«Непослушный язычок»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Положи широкий язык на нижнюю губу 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и  пошлепай его губами со звуком «</a:t>
            </a:r>
            <a:r>
              <a:rPr lang="ru-RU" sz="2400" dirty="0" err="1" smtClean="0">
                <a:solidFill>
                  <a:srgbClr val="08A826"/>
                </a:solidFill>
              </a:rPr>
              <a:t>п</a:t>
            </a:r>
            <a:r>
              <a:rPr lang="ru-RU" sz="2400" dirty="0" err="1" smtClean="0">
                <a:solidFill>
                  <a:srgbClr val="08A826"/>
                </a:solidFill>
              </a:rPr>
              <a:t>я</a:t>
            </a:r>
            <a:r>
              <a:rPr lang="ru-RU" sz="2400" dirty="0" smtClean="0">
                <a:solidFill>
                  <a:srgbClr val="08A826"/>
                </a:solidFill>
              </a:rPr>
              <a:t> – </a:t>
            </a:r>
            <a:r>
              <a:rPr lang="ru-RU" sz="2400" dirty="0" err="1" smtClean="0">
                <a:solidFill>
                  <a:srgbClr val="08A826"/>
                </a:solidFill>
              </a:rPr>
              <a:t>пя</a:t>
            </a:r>
            <a:r>
              <a:rPr lang="ru-RU" sz="2400" dirty="0" smtClean="0">
                <a:solidFill>
                  <a:srgbClr val="08A826"/>
                </a:solidFill>
              </a:rPr>
              <a:t> –</a:t>
            </a:r>
            <a:r>
              <a:rPr lang="ru-RU" sz="2400" dirty="0" err="1" smtClean="0">
                <a:solidFill>
                  <a:srgbClr val="08A826"/>
                </a:solidFill>
              </a:rPr>
              <a:t>пя</a:t>
            </a:r>
            <a:r>
              <a:rPr lang="ru-RU" sz="2400" dirty="0" smtClean="0">
                <a:solidFill>
                  <a:srgbClr val="08A826"/>
                </a:solidFill>
              </a:rPr>
              <a:t>»,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медленно продвигаясь вперед, а затем назад.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Повтори еще раз, но теперь лови язык  зубами,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 произнося – </a:t>
            </a:r>
            <a:r>
              <a:rPr lang="ru-RU" sz="2400" dirty="0" err="1" smtClean="0">
                <a:solidFill>
                  <a:srgbClr val="08A826"/>
                </a:solidFill>
              </a:rPr>
              <a:t>ла</a:t>
            </a:r>
            <a:r>
              <a:rPr lang="ru-RU" sz="2400" dirty="0" smtClean="0">
                <a:solidFill>
                  <a:srgbClr val="08A826"/>
                </a:solidFill>
              </a:rPr>
              <a:t> – </a:t>
            </a:r>
            <a:r>
              <a:rPr lang="ru-RU" sz="2400" dirty="0" err="1" smtClean="0">
                <a:solidFill>
                  <a:srgbClr val="08A826"/>
                </a:solidFill>
              </a:rPr>
              <a:t>ла</a:t>
            </a:r>
            <a:r>
              <a:rPr lang="ru-RU" sz="2400" dirty="0" smtClean="0">
                <a:solidFill>
                  <a:srgbClr val="08A826"/>
                </a:solidFill>
              </a:rPr>
              <a:t> - </a:t>
            </a:r>
            <a:r>
              <a:rPr lang="ru-RU" sz="2400" dirty="0" err="1" smtClean="0">
                <a:solidFill>
                  <a:srgbClr val="08A826"/>
                </a:solidFill>
              </a:rPr>
              <a:t>ла</a:t>
            </a:r>
            <a:endParaRPr lang="ru-RU" sz="2400" dirty="0" smtClean="0">
              <a:solidFill>
                <a:srgbClr val="08A826"/>
              </a:solidFill>
            </a:endParaRPr>
          </a:p>
          <a:p>
            <a:pPr algn="ctr"/>
            <a:endParaRPr lang="ru-RU" sz="2400" dirty="0" smtClean="0">
              <a:solidFill>
                <a:srgbClr val="08A826"/>
              </a:solidFill>
            </a:endParaRPr>
          </a:p>
          <a:p>
            <a:pPr algn="ctr"/>
            <a:endParaRPr lang="ru-RU" sz="2400" dirty="0">
              <a:solidFill>
                <a:srgbClr val="08A826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0" name="Picture 2" descr="C:\Users\VAIO\Desktop\ПРЕЗЕНТАЦИИ для сайта садик 209\smail42.gif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635896" y="3861048"/>
            <a:ext cx="1877616" cy="1502093"/>
          </a:xfrm>
          <a:prstGeom prst="rect">
            <a:avLst/>
          </a:prstGeom>
          <a:noFill/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755576" y="1628800"/>
            <a:ext cx="7820731" cy="193899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«Индюк»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Приоткрой рот, положи язык на верхнюю губу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и двигай кончиком языка по верхней губе вперед – назад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с</a:t>
            </a:r>
            <a:r>
              <a:rPr lang="ru-RU" sz="2400" dirty="0" smtClean="0">
                <a:solidFill>
                  <a:srgbClr val="08A826"/>
                </a:solidFill>
              </a:rPr>
              <a:t>о звуком «</a:t>
            </a:r>
            <a:r>
              <a:rPr lang="ru-RU" sz="2400" dirty="0" err="1" smtClean="0">
                <a:solidFill>
                  <a:srgbClr val="08A826"/>
                </a:solidFill>
              </a:rPr>
              <a:t>бл-бл-бл</a:t>
            </a:r>
            <a:r>
              <a:rPr lang="ru-RU" sz="2400" dirty="0" smtClean="0">
                <a:solidFill>
                  <a:srgbClr val="08A826"/>
                </a:solidFill>
              </a:rPr>
              <a:t>»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10  - 15 секунд</a:t>
            </a:r>
            <a:endParaRPr lang="ru-RU" sz="2400" dirty="0">
              <a:solidFill>
                <a:srgbClr val="08A826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pic>
        <p:nvPicPr>
          <p:cNvPr id="6" name="Picture 4" descr="http://kartinki-vernisazh.ru/_ph/93/1/255541309.jpg"/>
          <p:cNvPicPr>
            <a:picLocks noChangeAspect="1" noChangeArrowheads="1" noCrop="1"/>
          </p:cNvPicPr>
          <p:nvPr/>
        </p:nvPicPr>
        <p:blipFill>
          <a:blip r:embed="rId4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6016" y="3501008"/>
            <a:ext cx="2674589" cy="1756782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558977" y="980728"/>
            <a:ext cx="8211863" cy="193899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08A826"/>
                </a:solidFill>
              </a:rPr>
              <a:t>«Чистим зубки»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Улыбнись, покажи зубки, приоткрой рот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и кончиком языка «почисти» верхние, а затем нижние зубки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 с внутренней стороны</a:t>
            </a:r>
          </a:p>
          <a:p>
            <a:pPr algn="ctr"/>
            <a:r>
              <a:rPr lang="ru-RU" sz="2400" dirty="0" smtClean="0">
                <a:solidFill>
                  <a:srgbClr val="08A826"/>
                </a:solidFill>
              </a:rPr>
              <a:t>5 – 10 раз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8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16667E-6 2.59259E-6 C 0.00794 0.00648 0.01705 0.01296 0.02096 0.02129 C 0.025 0.03055 0.02695 0.0412 0.02903 0.05185 C 0.03099 0.0625 0.02903 0.07176 0.02695 0.08171 C 0.025 0.09051 0.022 0.10046 0.01497 0.10879 C 0.00898 0.1169 -0.00105 0.12361 -0.01198 0.1287 C -0.02201 0.13356 -0.03399 0.1368 -0.04597 0.13865 C -0.05795 0.14004 -0.07006 0.14004 -0.08099 0.13865 C -0.09297 0.1368 -0.10404 0.13287 -0.11302 0.12615 C -0.12201 0.12037 -0.12995 0.11296 -0.13399 0.1037 C -0.13907 0.0956 -0.14102 0.08403 -0.14102 0.075 C -0.14206 0.06597 -0.14102 0.05509 -0.13594 0.04606 C -0.13099 0.03796 -0.12201 0.03125 -0.11003 0.02801 C -0.09805 0.02546 -0.08594 0.0287 -0.078 0.03449 C -0.07097 0.04028 -0.06602 0.0493 -0.06498 0.05995 C -0.06498 0.07083 -0.06602 0.08078 -0.07097 0.08912 C -0.07605 0.09722 -0.075 0.09884 -0.09506 0.10972 C -0.11302 0.12106 -0.13099 0.11782 -0.14206 0.11875 C -0.153 0.11875 -0.16198 0.11551 -0.17305 0.11227 C -0.18503 0.1081 -0.19506 0.10046 -0.20196 0.09375 C -0.20899 0.08727 -0.21198 0.07916 -0.21602 0.06597 C -0.21901 0.05254 -0.21901 0.04606 -0.21901 0.03611 C -0.21901 0.02615 -0.21901 0.0162 -0.21901 0.00648 " pathEditMode="relative" rAng="0" ptsTypes="AAAAAAAAAAAAAAAAAAAAAAA">
                                      <p:cBhvr>
                                        <p:cTn id="6" dur="5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9466" y="699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218" name="Picture 2" descr="C:\Users\VAIO\Desktop\ПРЕЗЕНТАЦИИ для сайта садик 209\smail25.gif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923928" y="3789040"/>
            <a:ext cx="1227783" cy="1227783"/>
          </a:xfrm>
          <a:prstGeom prst="rect">
            <a:avLst/>
          </a:prstGeom>
          <a:noFill/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2843808" y="5661248"/>
            <a:ext cx="403244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5400" dirty="0" smtClean="0">
                <a:solidFill>
                  <a:srgbClr val="FFFF00"/>
                </a:solidFill>
              </a:rPr>
              <a:t>МОЛОДЕЦ!</a:t>
            </a:r>
            <a:endParaRPr lang="ru-RU" sz="5400" dirty="0">
              <a:solidFill>
                <a:srgbClr val="FFFF00"/>
              </a:solidFill>
            </a:endParaRPr>
          </a:p>
        </p:txBody>
      </p:sp>
      <p:pic>
        <p:nvPicPr>
          <p:cNvPr id="8" name="Picture 11" descr="C:\Users\VAIO\Downloads\VZvx.gif"/>
          <p:cNvPicPr>
            <a:picLocks noChangeAspect="1" noChangeArrowheads="1" noCrop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644008" y="620688"/>
            <a:ext cx="4762500" cy="4514850"/>
          </a:xfrm>
          <a:prstGeom prst="rect">
            <a:avLst/>
          </a:prstGeom>
          <a:noFill/>
        </p:spPr>
      </p:pic>
      <p:pic>
        <p:nvPicPr>
          <p:cNvPr id="9" name="Picture 11" descr="C:\Users\VAIO\Downloads\VZvx.gif"/>
          <p:cNvPicPr>
            <a:picLocks noChangeAspect="1" noChangeArrowheads="1" noCrop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051720" y="-675456"/>
            <a:ext cx="4762500" cy="4514850"/>
          </a:xfrm>
          <a:prstGeom prst="rect">
            <a:avLst/>
          </a:prstGeom>
          <a:noFill/>
        </p:spPr>
      </p:pic>
      <p:pic>
        <p:nvPicPr>
          <p:cNvPr id="10" name="Picture 11" descr="C:\Users\VAIO\Downloads\VZvx.gif"/>
          <p:cNvPicPr>
            <a:picLocks noChangeAspect="1" noChangeArrowheads="1" noCrop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-684584" y="1052736"/>
            <a:ext cx="4762500" cy="45148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2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7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8" dur="2000" fill="hold"/>
                                        <p:tgtEl>
                                          <p:spTgt spid="9218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  <p:par>
                                <p:cTn id="9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Picture 6" descr="https://i.pinimg.com/originals/7d/a6/96/7da696f1987d39249d42946f331ccc1b.jpg"/>
          <p:cNvPicPr>
            <a:picLocks noChangeAspect="1" noChangeArrowheads="1"/>
          </p:cNvPicPr>
          <p:nvPr/>
        </p:nvPicPr>
        <p:blipFill>
          <a:blip r:embed="rId2" cstate="print">
            <a:lum bright="44000"/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1653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Users\VAIO\Desktop\ПРЕЗЕНТАЦИИ для сайта садик 209\животные леса\pngegg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2782307"/>
            <a:ext cx="9144000" cy="407569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65</TotalTime>
  <Words>229</Words>
  <Application>Microsoft Office PowerPoint</Application>
  <PresentationFormat>Экран (4:3)</PresentationFormat>
  <Paragraphs>38</Paragraphs>
  <Slides>12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12</vt:i4>
      </vt:variant>
    </vt:vector>
  </HeadingPairs>
  <TitlesOfParts>
    <vt:vector size="13" baseType="lpstr">
      <vt:lpstr>Тема Office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VAIO</dc:creator>
  <cp:lastModifiedBy>VAIO</cp:lastModifiedBy>
  <cp:revision>20</cp:revision>
  <dcterms:created xsi:type="dcterms:W3CDTF">2020-11-19T13:32:12Z</dcterms:created>
  <dcterms:modified xsi:type="dcterms:W3CDTF">2020-11-19T14:39:57Z</dcterms:modified>
</cp:coreProperties>
</file>