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78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862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371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706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50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671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017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518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300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965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359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133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611E5-0CA4-491B-A02E-61BFD2F4D26E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FC5CE1-47F7-4D8E-BB24-5361DF5093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666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17" Type="http://schemas.openxmlformats.org/officeDocument/2006/relationships/image" Target="../media/image17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jpg"/><Relationship Id="rId10" Type="http://schemas.openxmlformats.org/officeDocument/2006/relationships/image" Target="../media/image10.jpeg"/><Relationship Id="rId19" Type="http://schemas.openxmlformats.org/officeDocument/2006/relationships/image" Target="../media/image19.PNG"/><Relationship Id="rId4" Type="http://schemas.openxmlformats.org/officeDocument/2006/relationships/image" Target="../media/image4.jpeg"/><Relationship Id="rId9" Type="http://schemas.openxmlformats.org/officeDocument/2006/relationships/image" Target="../media/image9.PNG"/><Relationship Id="rId14" Type="http://schemas.openxmlformats.org/officeDocument/2006/relationships/image" Target="../media/image14.jpeg"/><Relationship Id="rId22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Прямоугольник 104"/>
          <p:cNvSpPr/>
          <p:nvPr/>
        </p:nvSpPr>
        <p:spPr>
          <a:xfrm>
            <a:off x="4793381" y="1126156"/>
            <a:ext cx="3609474" cy="464900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2" name="Группа 91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93" name="Прямоугольник 92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4975053" y="1571586"/>
              <a:ext cx="3043540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endParaRPr lang="ru-RU" dirty="0">
                <a:latin typeface="Bahnschrift" panose="020B0502040204020203" pitchFamily="34" charset="0"/>
              </a:endParaRP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5284316" y="4024480"/>
              <a:ext cx="273427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96" name="Рисунок 9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1789" y="1485321"/>
              <a:ext cx="3176233" cy="3699153"/>
            </a:xfrm>
            <a:prstGeom prst="rect">
              <a:avLst/>
            </a:prstGeom>
            <a:grpFill/>
          </p:spPr>
        </p:pic>
      </p:grpSp>
      <p:grpSp>
        <p:nvGrpSpPr>
          <p:cNvPr id="83" name="Группа 82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84" name="Прямоугольник 83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5018228" y="1316543"/>
              <a:ext cx="3043540" cy="203132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400" dirty="0">
                  <a:latin typeface="Bahnschrift" panose="020B0502040204020203" pitchFamily="34" charset="0"/>
                  <a:ea typeface="Calibri" panose="020F0502020204030204" pitchFamily="34" charset="0"/>
                </a:rPr>
                <a:t>Мы выбрали самый короткий маршрут протяженностью 6 км. В начале маршрута мы увидели избушку на курьих ножках, из которой выглядывала настоящая Баба-Яга. Далее мы поднялись на смотровую площадку, рядом с которой возвышалась скульптура «Ангел единой надежды</a:t>
              </a:r>
              <a:r>
                <a:rPr lang="ru-RU" sz="1400" dirty="0" smtClean="0">
                  <a:latin typeface="Bahnschrift" panose="020B0502040204020203" pitchFamily="34" charset="0"/>
                  <a:ea typeface="Calibri" panose="020F0502020204030204" pitchFamily="34" charset="0"/>
                </a:rPr>
                <a:t>».</a:t>
              </a:r>
              <a:endParaRPr lang="ru-RU" sz="1400" dirty="0">
                <a:latin typeface="Bahnschrift" panose="020B0502040204020203" pitchFamily="34" charset="0"/>
              </a:endParaRP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5284316" y="4024480"/>
              <a:ext cx="273427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87" name="Рисунок 8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2504" y="3347868"/>
              <a:ext cx="2054988" cy="2065263"/>
            </a:xfrm>
            <a:prstGeom prst="rect">
              <a:avLst/>
            </a:prstGeom>
            <a:grpFill/>
          </p:spPr>
        </p:pic>
      </p:grpSp>
      <p:grpSp>
        <p:nvGrpSpPr>
          <p:cNvPr id="74" name="Группа 73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75" name="Прямоугольник 74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5056664" y="1458909"/>
              <a:ext cx="3043540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ahnschrift" panose="020B0502040204020203" pitchFamily="34" charset="0"/>
                </a:rPr>
                <a:t>Семья </a:t>
              </a:r>
              <a:r>
                <a:rPr lang="ru-RU" dirty="0" err="1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ahnschrift" panose="020B0502040204020203" pitchFamily="34" charset="0"/>
                </a:rPr>
                <a:t>Гизатуллиных</a:t>
              </a:r>
              <a:r>
                <a:rPr lang="ru-RU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ahnschrift" panose="020B0502040204020203" pitchFamily="34" charset="0"/>
                </a:rPr>
                <a:t>:</a:t>
              </a:r>
              <a:endParaRPr lang="ru-RU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endParaRP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5284316" y="4024480"/>
              <a:ext cx="273427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78" name="Рисунок 7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4316" y="2160994"/>
              <a:ext cx="2669798" cy="2669798"/>
            </a:xfrm>
            <a:prstGeom prst="rect">
              <a:avLst/>
            </a:prstGeom>
            <a:grpFill/>
          </p:spPr>
        </p:pic>
      </p:grpSp>
      <p:grpSp>
        <p:nvGrpSpPr>
          <p:cNvPr id="65" name="Группа 64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66" name="Прямоугольник 65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5056664" y="1458909"/>
              <a:ext cx="3043540" cy="258532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400" dirty="0">
                  <a:latin typeface="Bahnschrift" panose="020B0502040204020203" pitchFamily="34" charset="0"/>
                </a:rPr>
                <a:t>Прививая</a:t>
              </a:r>
              <a:r>
                <a:rPr lang="ru-RU" dirty="0">
                  <a:latin typeface="Bahnschrift" panose="020B0502040204020203" pitchFamily="34" charset="0"/>
                </a:rPr>
                <a:t> любовь к природе детям, хочется показать все многообразие природы: цветы, деревья, насекомых, птиц, горы, реки, поля, луга, пещеры и многое другое - все это сочетается в данном </a:t>
              </a:r>
              <a:r>
                <a:rPr lang="ru-RU" dirty="0" smtClean="0">
                  <a:latin typeface="Bahnschrift" panose="020B0502040204020203" pitchFamily="34" charset="0"/>
                </a:rPr>
                <a:t>парке.</a:t>
              </a:r>
              <a:endParaRPr lang="ru-RU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5284316" y="4024480"/>
              <a:ext cx="273427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69" name="Рисунок 6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5885" y="3888488"/>
              <a:ext cx="1845791" cy="1580209"/>
            </a:xfrm>
            <a:prstGeom prst="rect">
              <a:avLst/>
            </a:prstGeom>
            <a:grpFill/>
          </p:spPr>
        </p:pic>
      </p:grpSp>
      <p:grpSp>
        <p:nvGrpSpPr>
          <p:cNvPr id="56" name="Группа 55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57" name="Прямоугольник 56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5056664" y="1458909"/>
              <a:ext cx="3043540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ahnschrift" panose="020B0502040204020203" pitchFamily="34" charset="0"/>
                </a:rPr>
                <a:t>Семья Климовых:</a:t>
              </a:r>
              <a:endParaRPr lang="ru-RU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5284316" y="4024480"/>
              <a:ext cx="273427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60" name="Рисунок 5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30979" y="1984970"/>
              <a:ext cx="2811317" cy="2811317"/>
            </a:xfrm>
            <a:prstGeom prst="rect">
              <a:avLst/>
            </a:prstGeom>
            <a:grpFill/>
          </p:spPr>
        </p:pic>
      </p:grpSp>
      <p:grpSp>
        <p:nvGrpSpPr>
          <p:cNvPr id="47" name="Группа 46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48" name="Прямоугольник 47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5056664" y="1458909"/>
              <a:ext cx="3043540" cy="181588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400" dirty="0">
                  <a:latin typeface="Bahnschrift" panose="020B0502040204020203" pitchFamily="34" charset="0"/>
                </a:rPr>
                <a:t>Там было очень красиво! Мы гуляли по парку целый день: проходили по подвесному мосту, по горам, среди леса, а потом остановились перекусить у реки. Папа нашёл там ящерицу. Потом мы пошли общаться со зверюшками. </a:t>
              </a:r>
              <a:endParaRPr lang="ru-RU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5284316" y="4024480"/>
              <a:ext cx="273427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51" name="Рисунок 50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87283" y="3321626"/>
              <a:ext cx="3021669" cy="1988620"/>
            </a:xfrm>
            <a:prstGeom prst="rect">
              <a:avLst/>
            </a:prstGeom>
            <a:grpFill/>
          </p:spPr>
        </p:pic>
      </p:grpSp>
      <p:grpSp>
        <p:nvGrpSpPr>
          <p:cNvPr id="38" name="Группа 37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39" name="Прямоугольник 38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056664" y="1458909"/>
              <a:ext cx="2734276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ahnschrift" panose="020B0502040204020203" pitchFamily="34" charset="0"/>
                </a:rPr>
                <a:t>Семья </a:t>
              </a:r>
              <a:r>
                <a:rPr lang="ru-RU" dirty="0" err="1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ahnschrift" panose="020B0502040204020203" pitchFamily="34" charset="0"/>
                </a:rPr>
                <a:t>Пахтиных</a:t>
              </a:r>
              <a:r>
                <a:rPr lang="ru-RU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ahnschrift" panose="020B0502040204020203" pitchFamily="34" charset="0"/>
                </a:rPr>
                <a:t>:</a:t>
              </a:r>
              <a:endPara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5284316" y="4024480"/>
              <a:ext cx="273427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2" name="Рисунок 4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96924" y="2092089"/>
              <a:ext cx="3021669" cy="2417335"/>
            </a:xfrm>
            <a:prstGeom prst="rect">
              <a:avLst/>
            </a:prstGeom>
            <a:grpFill/>
          </p:spPr>
        </p:pic>
      </p:grpSp>
      <p:grpSp>
        <p:nvGrpSpPr>
          <p:cNvPr id="29" name="Группа 28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30" name="Прямоугольник 29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056664" y="1458909"/>
              <a:ext cx="2734276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400" dirty="0" smtClean="0">
                  <a:solidFill>
                    <a:srgbClr val="000000"/>
                  </a:solidFill>
                  <a:latin typeface="Bahnschrift" panose="020B0502040204020203" pitchFamily="34" charset="0"/>
                </a:rPr>
                <a:t>Считается</a:t>
              </a:r>
              <a:r>
                <a:rPr lang="ru-RU" sz="1400" dirty="0">
                  <a:solidFill>
                    <a:srgbClr val="000000"/>
                  </a:solidFill>
                  <a:latin typeface="Bahnschrift" panose="020B0502040204020203" pitchFamily="34" charset="0"/>
                </a:rPr>
                <a:t>, что когда-то давно в здешних местах любили охотится мужики из близлежащих поселений. И в одну из своих вылазок в лес, охотник убил олененка.</a:t>
              </a:r>
              <a:endParaRPr lang="ru-RU" sz="1400" dirty="0">
                <a:latin typeface="Bahnschrift" panose="020B0502040204020203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284316" y="4024480"/>
              <a:ext cx="273427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3" name="Рисунок 3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48043" y="3070847"/>
              <a:ext cx="1951518" cy="1679213"/>
            </a:xfrm>
            <a:prstGeom prst="rect">
              <a:avLst/>
            </a:prstGeom>
            <a:grpFill/>
          </p:spPr>
        </p:pic>
      </p:grpSp>
      <p:grpSp>
        <p:nvGrpSpPr>
          <p:cNvPr id="20" name="Группа 19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21" name="Прямоугольник 20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025679" y="1316563"/>
              <a:ext cx="2734276" cy="209288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ru-RU" sz="16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ahnschrift" panose="020B0502040204020203" pitchFamily="34" charset="0"/>
                </a:rPr>
                <a:t>Легенды природного парка: Слезы матери</a:t>
              </a:r>
              <a:r>
                <a:rPr lang="ru-RU" sz="1600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ahnschrift" panose="020B0502040204020203" pitchFamily="34" charset="0"/>
                </a:rPr>
                <a:t>…</a:t>
              </a:r>
            </a:p>
            <a:p>
              <a:pPr algn="just"/>
              <a:endParaRPr lang="ru-RU" sz="1400" dirty="0" smtClean="0">
                <a:solidFill>
                  <a:srgbClr val="000000"/>
                </a:solidFill>
                <a:latin typeface="Bahnschrift" panose="020B0502040204020203" pitchFamily="34" charset="0"/>
              </a:endParaRPr>
            </a:p>
            <a:p>
              <a:pPr algn="just"/>
              <a:r>
                <a:rPr lang="ru-RU" sz="1400" dirty="0" smtClean="0">
                  <a:solidFill>
                    <a:srgbClr val="000000"/>
                  </a:solidFill>
                  <a:latin typeface="Bahnschrift" panose="020B0502040204020203" pitchFamily="34" charset="0"/>
                </a:rPr>
                <a:t>Одной </a:t>
              </a:r>
              <a:r>
                <a:rPr lang="ru-RU" sz="1400" dirty="0">
                  <a:solidFill>
                    <a:srgbClr val="000000"/>
                  </a:solidFill>
                  <a:latin typeface="Bahnschrift" panose="020B0502040204020203" pitchFamily="34" charset="0"/>
                </a:rPr>
                <a:t>из наиболее знаменитых и трогательных легенд, которыми оброс природный парк, является легенда о происхождении его названия. </a:t>
              </a:r>
              <a:endParaRPr lang="ru-RU" sz="1400" dirty="0">
                <a:latin typeface="Bahnschrift" panose="020B0502040204020203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284316" y="4024480"/>
              <a:ext cx="273427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7555" y="3367217"/>
              <a:ext cx="1951518" cy="2088734"/>
            </a:xfrm>
            <a:prstGeom prst="rect">
              <a:avLst/>
            </a:prstGeom>
            <a:grpFill/>
          </p:spPr>
        </p:pic>
      </p:grpSp>
      <p:grpSp>
        <p:nvGrpSpPr>
          <p:cNvPr id="11" name="Группа 10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12" name="Прямоугольник 11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284317" y="1344582"/>
              <a:ext cx="2734276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ahnschrift" panose="020B0502040204020203" pitchFamily="34" charset="0"/>
                </a:rPr>
                <a:t>Цифровая семейная </a:t>
              </a:r>
              <a:r>
                <a:rPr lang="ru-RU" sz="16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ahnschrift" panose="020B0502040204020203" pitchFamily="34" charset="0"/>
                </a:rPr>
                <a:t>фотокнига</a:t>
              </a:r>
              <a:r>
                <a:rPr lang="ru-RU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ahnschrift" panose="020B0502040204020203" pitchFamily="34" charset="0"/>
                </a:rPr>
                <a:t> воспитанников группы № 5</a:t>
              </a:r>
              <a:endPara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284316" y="4024480"/>
              <a:ext cx="273427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4316" y="2310899"/>
              <a:ext cx="2736985" cy="2528519"/>
            </a:xfrm>
            <a:prstGeom prst="rect">
              <a:avLst/>
            </a:prstGeom>
            <a:grpFill/>
          </p:spPr>
        </p:pic>
      </p:grpSp>
      <p:sp>
        <p:nvSpPr>
          <p:cNvPr id="5" name="Прямоугольник 4"/>
          <p:cNvSpPr/>
          <p:nvPr/>
        </p:nvSpPr>
        <p:spPr>
          <a:xfrm>
            <a:off x="1165460" y="1126156"/>
            <a:ext cx="3609474" cy="464900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746282" y="1318661"/>
              <a:ext cx="19539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chemeClr val="bg1"/>
                  </a:solidFill>
                  <a:latin typeface="Bahnschrift" panose="020B0502040204020203" pitchFamily="34" charset="0"/>
                </a:rPr>
                <a:t>МАДОУ № 209, </a:t>
              </a:r>
              <a:r>
                <a:rPr lang="ru-RU" dirty="0" err="1" smtClean="0">
                  <a:solidFill>
                    <a:schemeClr val="bg1"/>
                  </a:solidFill>
                  <a:latin typeface="Bahnschrift" panose="020B0502040204020203" pitchFamily="34" charset="0"/>
                </a:rPr>
                <a:t>г.Екатеринбург</a:t>
              </a:r>
              <a:endParaRPr lang="ru-RU" dirty="0">
                <a:solidFill>
                  <a:schemeClr val="bg1"/>
                </a:solidFill>
                <a:latin typeface="Bahnschrift" panose="020B0502040204020203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124091" y="4349015"/>
              <a:ext cx="282946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ahnschrift" panose="020B0502040204020203" pitchFamily="34" charset="0"/>
                </a:rPr>
                <a:t>«Манят нас неспроста – Заповедные места…»</a:t>
              </a:r>
              <a:endPara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anose="020B0502040204020203" pitchFamily="34" charset="0"/>
              </a:endParaRPr>
            </a:p>
          </p:txBody>
        </p:sp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9096" y="2077034"/>
              <a:ext cx="2018044" cy="2159938"/>
            </a:xfrm>
            <a:prstGeom prst="rect">
              <a:avLst/>
            </a:prstGeom>
          </p:spPr>
        </p:pic>
      </p:grpSp>
      <p:grpSp>
        <p:nvGrpSpPr>
          <p:cNvPr id="16" name="Группа 15"/>
          <p:cNvGrpSpPr/>
          <p:nvPr/>
        </p:nvGrpSpPr>
        <p:grpSpPr>
          <a:xfrm>
            <a:off x="1165460" y="1126156"/>
            <a:ext cx="3609474" cy="4649002"/>
            <a:chOff x="1183907" y="1126156"/>
            <a:chExt cx="3609474" cy="4649002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0991" y="1545806"/>
              <a:ext cx="2627604" cy="1759262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19" name="TextBox 18"/>
            <p:cNvSpPr txBox="1"/>
            <p:nvPr/>
          </p:nvSpPr>
          <p:spPr>
            <a:xfrm>
              <a:off x="1684318" y="3450657"/>
              <a:ext cx="2734277" cy="181588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lvl="0" algn="ctr"/>
              <a:r>
                <a:rPr lang="ru-RU" sz="1400" dirty="0">
                  <a:solidFill>
                    <a:prstClr val="black"/>
                  </a:solidFill>
                  <a:latin typeface="Bahnschrift" panose="020B0502040204020203" pitchFamily="34" charset="0"/>
                </a:rPr>
                <a:t>Природный парк «Оленьи ручьи»</a:t>
              </a:r>
            </a:p>
            <a:p>
              <a:pPr lvl="0" algn="just"/>
              <a:r>
                <a:rPr lang="ru-RU" sz="1400" dirty="0">
                  <a:solidFill>
                    <a:prstClr val="black"/>
                  </a:solidFill>
                </a:rPr>
                <a:t>«Оленьи ручьи» – природный парк, расположенный в нижнем течении реки Серги Свердловской области. Создан он был в 1999 году и имеет площадь 12 тыс. га. </a:t>
              </a:r>
              <a:endParaRPr lang="ru-RU" sz="1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1165460" y="1126156"/>
            <a:ext cx="3609474" cy="4649002"/>
            <a:chOff x="1183907" y="1126156"/>
            <a:chExt cx="3609474" cy="4649002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0991" y="1545806"/>
              <a:ext cx="2627604" cy="1759262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28" name="TextBox 27"/>
            <p:cNvSpPr txBox="1"/>
            <p:nvPr/>
          </p:nvSpPr>
          <p:spPr>
            <a:xfrm>
              <a:off x="1568168" y="3608981"/>
              <a:ext cx="2734277" cy="138499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400" dirty="0">
                  <a:solidFill>
                    <a:srgbClr val="000000"/>
                  </a:solidFill>
                  <a:latin typeface="Bahnschrift" panose="020B0502040204020203" pitchFamily="34" charset="0"/>
                </a:rPr>
                <a:t>Официальную версию мы уже знаем – парк был назван в честь найденного наскального рисунка оленя. Неофициальная же версия – грустная….</a:t>
              </a:r>
              <a:endParaRPr lang="ru-RU" sz="1400" dirty="0">
                <a:latin typeface="Bahnschrift" panose="020B0502040204020203" pitchFamily="34" charset="0"/>
              </a:endParaRP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1165460" y="1126156"/>
            <a:ext cx="3609474" cy="4649002"/>
            <a:chOff x="1183907" y="1126156"/>
            <a:chExt cx="3609474" cy="4649002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6" name="Рисунок 35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0991" y="1550116"/>
              <a:ext cx="2627604" cy="1750641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37" name="TextBox 36"/>
            <p:cNvSpPr txBox="1"/>
            <p:nvPr/>
          </p:nvSpPr>
          <p:spPr>
            <a:xfrm>
              <a:off x="1568168" y="3608981"/>
              <a:ext cx="2734277" cy="95410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400" dirty="0">
                  <a:solidFill>
                    <a:srgbClr val="000000"/>
                  </a:solidFill>
                  <a:latin typeface="Bahnschrift" panose="020B0502040204020203" pitchFamily="34" charset="0"/>
                </a:rPr>
                <a:t>Мать-</a:t>
              </a:r>
              <a:r>
                <a:rPr lang="ru-RU" sz="1400" dirty="0" err="1">
                  <a:solidFill>
                    <a:srgbClr val="000000"/>
                  </a:solidFill>
                  <a:latin typeface="Bahnschrift" panose="020B0502040204020203" pitchFamily="34" charset="0"/>
                </a:rPr>
                <a:t>олениха</a:t>
              </a:r>
              <a:r>
                <a:rPr lang="ru-RU" sz="1400" dirty="0">
                  <a:solidFill>
                    <a:srgbClr val="000000"/>
                  </a:solidFill>
                  <a:latin typeface="Bahnschrift" panose="020B0502040204020203" pitchFamily="34" charset="0"/>
                </a:rPr>
                <a:t> узнав об этом, разразилась слезами, которые и по сей день текут по парку в виде речек и ручьев.</a:t>
              </a:r>
              <a:endParaRPr lang="ru-RU" sz="1400" dirty="0">
                <a:latin typeface="Bahnschrift" panose="020B0502040204020203" pitchFamily="34" charset="0"/>
              </a:endParaRPr>
            </a:p>
          </p:txBody>
        </p:sp>
      </p:grpSp>
      <p:grpSp>
        <p:nvGrpSpPr>
          <p:cNvPr id="43" name="Группа 42"/>
          <p:cNvGrpSpPr/>
          <p:nvPr/>
        </p:nvGrpSpPr>
        <p:grpSpPr>
          <a:xfrm>
            <a:off x="1165460" y="1126156"/>
            <a:ext cx="3609474" cy="4649002"/>
            <a:chOff x="1183907" y="1126156"/>
            <a:chExt cx="3609474" cy="4649002"/>
          </a:xfrm>
        </p:grpSpPr>
        <p:sp>
          <p:nvSpPr>
            <p:cNvPr id="44" name="Прямоугольник 43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5" name="Рисунок 44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4291" y="1529247"/>
              <a:ext cx="2201003" cy="1792379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46" name="TextBox 45"/>
            <p:cNvSpPr txBox="1"/>
            <p:nvPr/>
          </p:nvSpPr>
          <p:spPr>
            <a:xfrm>
              <a:off x="1568168" y="3608981"/>
              <a:ext cx="2734277" cy="138499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400" dirty="0">
                  <a:latin typeface="Bahnschrift" panose="020B0502040204020203" pitchFamily="34" charset="0"/>
                </a:rPr>
                <a:t>Меня зовут </a:t>
              </a:r>
              <a:r>
                <a:rPr lang="ru-RU" sz="1400" dirty="0" err="1">
                  <a:latin typeface="Bahnschrift" panose="020B0502040204020203" pitchFamily="34" charset="0"/>
                </a:rPr>
                <a:t>Пахтина</a:t>
              </a:r>
              <a:r>
                <a:rPr lang="ru-RU" sz="1400" dirty="0">
                  <a:latin typeface="Bahnschrift" panose="020B0502040204020203" pitchFamily="34" charset="0"/>
                </a:rPr>
                <a:t> Вика.  Мой Папа много раз ездил в парк «Оленьи Ручьи». Ему там очень нравится.  Этим летом, он позвал нас с дедушкой поехать с ним. </a:t>
              </a:r>
              <a:endParaRPr lang="ru-RU" sz="1400" dirty="0">
                <a:latin typeface="Bahnschrift" panose="020B0502040204020203" pitchFamily="34" charset="0"/>
              </a:endParaRPr>
            </a:p>
          </p:txBody>
        </p:sp>
      </p:grpSp>
      <p:grpSp>
        <p:nvGrpSpPr>
          <p:cNvPr id="52" name="Группа 51"/>
          <p:cNvGrpSpPr/>
          <p:nvPr/>
        </p:nvGrpSpPr>
        <p:grpSpPr>
          <a:xfrm>
            <a:off x="1165460" y="1126156"/>
            <a:ext cx="3609474" cy="4649002"/>
            <a:chOff x="1183907" y="1126156"/>
            <a:chExt cx="3609474" cy="4649002"/>
          </a:xfrm>
        </p:grpSpPr>
        <p:sp>
          <p:nvSpPr>
            <p:cNvPr id="53" name="Прямоугольник 52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4" name="Рисунок 53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95400" y="1529247"/>
              <a:ext cx="2018784" cy="1792379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55" name="TextBox 54"/>
            <p:cNvSpPr txBox="1"/>
            <p:nvPr/>
          </p:nvSpPr>
          <p:spPr>
            <a:xfrm>
              <a:off x="1621505" y="3494364"/>
              <a:ext cx="2734277" cy="181588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400" dirty="0">
                  <a:latin typeface="Bahnschrift" panose="020B0502040204020203" pitchFamily="34" charset="0"/>
                </a:rPr>
                <a:t>Видели косуль, оленят, хорька, ослика и козочку. А ещё мы сходили к вольеру с собаками. Мы даже видели медведя! </a:t>
              </a:r>
            </a:p>
            <a:p>
              <a:pPr algn="just"/>
              <a:r>
                <a:rPr lang="ru-RU" sz="1400" dirty="0">
                  <a:latin typeface="Bahnschrift" panose="020B0502040204020203" pitchFamily="34" charset="0"/>
                </a:rPr>
                <a:t>День прошёл у нас замечательно! Мне очень понравилось в этом парке.</a:t>
              </a:r>
              <a:endParaRPr lang="ru-RU" sz="1400" dirty="0">
                <a:latin typeface="Bahnschrift" panose="020B0502040204020203" pitchFamily="34" charset="0"/>
              </a:endParaRPr>
            </a:p>
          </p:txBody>
        </p:sp>
      </p:grpSp>
      <p:grpSp>
        <p:nvGrpSpPr>
          <p:cNvPr id="61" name="Группа 60"/>
          <p:cNvGrpSpPr/>
          <p:nvPr/>
        </p:nvGrpSpPr>
        <p:grpSpPr>
          <a:xfrm>
            <a:off x="1165460" y="1126156"/>
            <a:ext cx="3609474" cy="4649002"/>
            <a:chOff x="1183907" y="1126156"/>
            <a:chExt cx="3609474" cy="4649002"/>
          </a:xfrm>
        </p:grpSpPr>
        <p:sp>
          <p:nvSpPr>
            <p:cNvPr id="62" name="Прямоугольник 61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3" name="Рисунок 62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3370" y="1529247"/>
              <a:ext cx="2142844" cy="1792379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64" name="TextBox 63"/>
            <p:cNvSpPr txBox="1"/>
            <p:nvPr/>
          </p:nvSpPr>
          <p:spPr>
            <a:xfrm>
              <a:off x="1621505" y="3494364"/>
              <a:ext cx="2734277" cy="203132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400" dirty="0">
                  <a:latin typeface="Bahnschrift" panose="020B0502040204020203" pitchFamily="34" charset="0"/>
                </a:rPr>
                <a:t>Наша семья очень любит природу и исследовать новые места. Так в августе 2020 г. одним из близлежащих, интересных и удивительных объектов для изучения стал природный парк «Оленьи Ручьи». </a:t>
              </a:r>
              <a:r>
                <a:rPr lang="ru-RU" sz="1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ahnschrift" panose="020B0502040204020203" pitchFamily="34" charset="0"/>
                </a:rPr>
                <a:t> </a:t>
              </a:r>
              <a:r>
                <a:rPr lang="ru-RU" sz="1400" dirty="0" smtClean="0">
                  <a:latin typeface="Bahnschrift" panose="020B0502040204020203" pitchFamily="34" charset="0"/>
                </a:rPr>
                <a:t>Поехали от мала до велика.</a:t>
              </a:r>
              <a:endParaRPr lang="ru-RU" sz="1200" dirty="0">
                <a:solidFill>
                  <a:srgbClr val="000000"/>
                </a:solidFill>
                <a:latin typeface="Bahnschrift" panose="020B0502040204020203" pitchFamily="34" charset="0"/>
              </a:endParaRPr>
            </a:p>
          </p:txBody>
        </p:sp>
      </p:grpSp>
      <p:grpSp>
        <p:nvGrpSpPr>
          <p:cNvPr id="70" name="Группа 69"/>
          <p:cNvGrpSpPr/>
          <p:nvPr/>
        </p:nvGrpSpPr>
        <p:grpSpPr>
          <a:xfrm>
            <a:off x="1165460" y="1126156"/>
            <a:ext cx="3609474" cy="4649002"/>
            <a:chOff x="1183907" y="1126156"/>
            <a:chExt cx="3609474" cy="4649002"/>
          </a:xfrm>
        </p:grpSpPr>
        <p:sp>
          <p:nvSpPr>
            <p:cNvPr id="71" name="Прямоугольник 70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2" name="Рисунок 71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6233" y="1414071"/>
              <a:ext cx="1924820" cy="1792379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73" name="TextBox 72"/>
            <p:cNvSpPr txBox="1"/>
            <p:nvPr/>
          </p:nvSpPr>
          <p:spPr>
            <a:xfrm>
              <a:off x="1621505" y="3494364"/>
              <a:ext cx="2734277" cy="214635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indent="450215" algn="just">
                <a:lnSpc>
                  <a:spcPct val="107000"/>
                </a:lnSpc>
                <a:spcAft>
                  <a:spcPts val="0"/>
                </a:spcAft>
              </a:pPr>
              <a:r>
                <a:rPr lang="ru-RU" sz="1400" dirty="0">
                  <a:latin typeface="Bahnschrift" panose="020B0502040204020203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В парке мы пробыли весь день, много смеялись, фотографировались, любовались и наслаждались природой данного места. Планируем вернуться в другое время года – чтобы увидеть парк в другом одеянии.</a:t>
              </a:r>
              <a:endParaRPr lang="ru-RU" sz="1100" dirty="0">
                <a:latin typeface="Bahnschrif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9" name="Группа 78"/>
          <p:cNvGrpSpPr/>
          <p:nvPr/>
        </p:nvGrpSpPr>
        <p:grpSpPr>
          <a:xfrm>
            <a:off x="1165460" y="1126156"/>
            <a:ext cx="3609474" cy="4649002"/>
            <a:chOff x="1183907" y="1126156"/>
            <a:chExt cx="3609474" cy="4649002"/>
          </a:xfrm>
        </p:grpSpPr>
        <p:sp>
          <p:nvSpPr>
            <p:cNvPr id="80" name="Прямоугольник 79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1" name="Рисунок 80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4841" y="1428454"/>
              <a:ext cx="2627604" cy="1763612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82" name="TextBox 81"/>
            <p:cNvSpPr txBox="1"/>
            <p:nvPr/>
          </p:nvSpPr>
          <p:spPr>
            <a:xfrm>
              <a:off x="1654812" y="3192066"/>
              <a:ext cx="2734277" cy="237686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indent="450215" algn="just">
                <a:lnSpc>
                  <a:spcPct val="107000"/>
                </a:lnSpc>
              </a:pPr>
              <a:r>
                <a:rPr lang="ru-RU" sz="1400" dirty="0">
                  <a:latin typeface="Bahnschrift" panose="020B0502040204020203" pitchFamily="34" charset="0"/>
                </a:rPr>
                <a:t>Этой осенью мы всей семьей посетили природный парк «Оленьи ручьи». Этот парк находится около г. Нижние Серги, где живут наши друзья. Вот они и позвали нас съездить туда. Мы с удовольствием согласились, потому что еще не были там ни разу</a:t>
              </a:r>
              <a:r>
                <a:rPr lang="ru-RU" sz="1400" dirty="0" smtClean="0">
                  <a:latin typeface="Bahnschrift" panose="020B0502040204020203" pitchFamily="34" charset="0"/>
                </a:rPr>
                <a:t>.</a:t>
              </a:r>
              <a:endParaRPr lang="ru-RU" sz="1100" dirty="0">
                <a:latin typeface="Bahnschrif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8" name="Группа 87"/>
          <p:cNvGrpSpPr/>
          <p:nvPr/>
        </p:nvGrpSpPr>
        <p:grpSpPr>
          <a:xfrm>
            <a:off x="1165460" y="1126156"/>
            <a:ext cx="3609474" cy="4649002"/>
            <a:chOff x="1183907" y="1126156"/>
            <a:chExt cx="3609474" cy="4649002"/>
          </a:xfrm>
        </p:grpSpPr>
        <p:sp>
          <p:nvSpPr>
            <p:cNvPr id="89" name="Прямоугольник 88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0" name="Рисунок 89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8540" y="1316543"/>
              <a:ext cx="1655324" cy="1696915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91" name="TextBox 90"/>
            <p:cNvSpPr txBox="1"/>
            <p:nvPr/>
          </p:nvSpPr>
          <p:spPr>
            <a:xfrm>
              <a:off x="1518249" y="2906513"/>
              <a:ext cx="3005703" cy="27899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indent="450215" algn="just">
                <a:lnSpc>
                  <a:spcPct val="107000"/>
                </a:lnSpc>
                <a:spcAft>
                  <a:spcPts val="0"/>
                </a:spcAft>
              </a:pPr>
              <a:r>
                <a:rPr lang="ru-RU" sz="1400" dirty="0">
                  <a:latin typeface="Bahnschrift" panose="020B0502040204020203" pitchFamily="34" charset="0"/>
                </a:rPr>
                <a:t>По дороге встречали много интересных деревьев: необъятное дерево, дерево с большими корнями, лиственница-канделябр; видели «Дыроватый камень», заглянули в «Пещеру древнего человека» (правда никого там не обнаружили), </a:t>
              </a:r>
              <a:r>
                <a:rPr lang="ru-RU" sz="1300" dirty="0">
                  <a:latin typeface="Bahnschrift" panose="020B0502040204020203" pitchFamily="34" charset="0"/>
                </a:rPr>
                <a:t>перешли через реку по длинному шатающемуся мостику. Было очень весело и совсем не страшно.. </a:t>
              </a:r>
              <a:endParaRPr lang="ru-RU" sz="1300" dirty="0">
                <a:latin typeface="Bahnschrif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7" name="Группа 96"/>
          <p:cNvGrpSpPr/>
          <p:nvPr/>
        </p:nvGrpSpPr>
        <p:grpSpPr>
          <a:xfrm>
            <a:off x="1165460" y="1126156"/>
            <a:ext cx="3609474" cy="4649002"/>
            <a:chOff x="1183907" y="1126156"/>
            <a:chExt cx="3609474" cy="4649002"/>
          </a:xfrm>
        </p:grpSpPr>
        <p:sp>
          <p:nvSpPr>
            <p:cNvPr id="98" name="Прямоугольник 97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9" name="Рисунок 98"/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2889" y="1316543"/>
              <a:ext cx="1306624" cy="1696915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100" name="TextBox 99"/>
            <p:cNvSpPr txBox="1"/>
            <p:nvPr/>
          </p:nvSpPr>
          <p:spPr>
            <a:xfrm>
              <a:off x="1672845" y="3146299"/>
              <a:ext cx="3005703" cy="224676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400" b="1" dirty="0">
                  <a:latin typeface="Bahnschrift" panose="020B0502040204020203" pitchFamily="34" charset="0"/>
                </a:rPr>
                <a:t>Кружит в небе голубом </a:t>
              </a:r>
              <a:endParaRPr lang="ru-RU" sz="1400" dirty="0">
                <a:latin typeface="Bahnschrift" panose="020B0502040204020203" pitchFamily="34" charset="0"/>
              </a:endParaRPr>
            </a:p>
            <a:p>
              <a:pPr algn="just"/>
              <a:r>
                <a:rPr lang="ru-RU" sz="1400" b="1" dirty="0">
                  <a:latin typeface="Bahnschrift" panose="020B0502040204020203" pitchFamily="34" charset="0"/>
                </a:rPr>
                <a:t>Наш огромный круглый дом!</a:t>
              </a:r>
              <a:endParaRPr lang="ru-RU" sz="1400" dirty="0">
                <a:latin typeface="Bahnschrift" panose="020B0502040204020203" pitchFamily="34" charset="0"/>
              </a:endParaRPr>
            </a:p>
            <a:p>
              <a:pPr algn="just"/>
              <a:r>
                <a:rPr lang="ru-RU" sz="1400" b="1" dirty="0">
                  <a:latin typeface="Bahnschrift" panose="020B0502040204020203" pitchFamily="34" charset="0"/>
                </a:rPr>
                <a:t>Под огромной голубой</a:t>
              </a:r>
              <a:endParaRPr lang="ru-RU" sz="1400" dirty="0">
                <a:latin typeface="Bahnschrift" panose="020B0502040204020203" pitchFamily="34" charset="0"/>
              </a:endParaRPr>
            </a:p>
            <a:p>
              <a:pPr algn="just"/>
              <a:r>
                <a:rPr lang="ru-RU" sz="1400" b="1" dirty="0">
                  <a:latin typeface="Bahnschrift" panose="020B0502040204020203" pitchFamily="34" charset="0"/>
                </a:rPr>
                <a:t>Общей крышей мы живём.</a:t>
              </a:r>
              <a:endParaRPr lang="ru-RU" sz="1400" dirty="0">
                <a:latin typeface="Bahnschrift" panose="020B0502040204020203" pitchFamily="34" charset="0"/>
              </a:endParaRPr>
            </a:p>
            <a:p>
              <a:pPr algn="just"/>
              <a:r>
                <a:rPr lang="ru-RU" sz="1400" b="1" dirty="0">
                  <a:latin typeface="Bahnschrift" panose="020B0502040204020203" pitchFamily="34" charset="0"/>
                </a:rPr>
                <a:t>Вместе мы с тобой в ответе</a:t>
              </a:r>
              <a:endParaRPr lang="ru-RU" sz="1400" dirty="0">
                <a:latin typeface="Bahnschrift" panose="020B0502040204020203" pitchFamily="34" charset="0"/>
              </a:endParaRPr>
            </a:p>
            <a:p>
              <a:pPr algn="just"/>
              <a:r>
                <a:rPr lang="ru-RU" sz="1400" b="1" dirty="0">
                  <a:latin typeface="Bahnschrift" panose="020B0502040204020203" pitchFamily="34" charset="0"/>
                </a:rPr>
                <a:t>За чудесное жильё, </a:t>
              </a:r>
              <a:endParaRPr lang="ru-RU" sz="1400" dirty="0">
                <a:latin typeface="Bahnschrift" panose="020B0502040204020203" pitchFamily="34" charset="0"/>
              </a:endParaRPr>
            </a:p>
            <a:p>
              <a:pPr algn="just"/>
              <a:r>
                <a:rPr lang="ru-RU" sz="1400" b="1" dirty="0">
                  <a:latin typeface="Bahnschrift" panose="020B0502040204020203" pitchFamily="34" charset="0"/>
                </a:rPr>
                <a:t>Потому что на планете</a:t>
              </a:r>
              <a:endParaRPr lang="ru-RU" sz="1400" dirty="0">
                <a:latin typeface="Bahnschrift" panose="020B0502040204020203" pitchFamily="34" charset="0"/>
              </a:endParaRPr>
            </a:p>
            <a:p>
              <a:pPr algn="just"/>
              <a:r>
                <a:rPr lang="ru-RU" sz="1400" b="1" dirty="0">
                  <a:latin typeface="Bahnschrift" panose="020B0502040204020203" pitchFamily="34" charset="0"/>
                </a:rPr>
                <a:t>Всё твоё и всё моё:</a:t>
              </a:r>
            </a:p>
            <a:p>
              <a:pPr algn="just"/>
              <a:r>
                <a:rPr lang="ru-RU" sz="1400" b="1" dirty="0">
                  <a:latin typeface="Bahnschrift" panose="020B0502040204020203" pitchFamily="34" charset="0"/>
                </a:rPr>
                <a:t>И пушистые снежинки,</a:t>
              </a:r>
            </a:p>
            <a:p>
              <a:pPr algn="just"/>
              <a:r>
                <a:rPr lang="ru-RU" sz="1400" b="1" dirty="0">
                  <a:latin typeface="Bahnschrift" panose="020B0502040204020203" pitchFamily="34" charset="0"/>
                </a:rPr>
                <a:t>И река, и облака…</a:t>
              </a:r>
              <a:endParaRPr lang="ru-RU" sz="1400" dirty="0">
                <a:latin typeface="Bahnschrift" panose="020B0502040204020203" pitchFamily="34" charset="0"/>
              </a:endParaRPr>
            </a:p>
          </p:txBody>
        </p:sp>
      </p:grpSp>
      <p:grpSp>
        <p:nvGrpSpPr>
          <p:cNvPr id="106" name="Группа 105"/>
          <p:cNvGrpSpPr/>
          <p:nvPr/>
        </p:nvGrpSpPr>
        <p:grpSpPr>
          <a:xfrm>
            <a:off x="1165460" y="1126156"/>
            <a:ext cx="3609474" cy="4649002"/>
            <a:chOff x="1183907" y="1126156"/>
            <a:chExt cx="3609474" cy="4649002"/>
          </a:xfrm>
        </p:grpSpPr>
        <p:sp>
          <p:nvSpPr>
            <p:cNvPr id="107" name="Прямоугольник 106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1670137" y="2011747"/>
              <a:ext cx="2620511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latin typeface="Bahnschrift" panose="020B0502040204020203" pitchFamily="34" charset="0"/>
                </a:rPr>
                <a:t>Издано </a:t>
              </a:r>
              <a:r>
                <a:rPr lang="ru-RU" dirty="0">
                  <a:latin typeface="Bahnschrift" panose="020B0502040204020203" pitchFamily="34" charset="0"/>
                </a:rPr>
                <a:t>20.11.2020г.  </a:t>
              </a:r>
            </a:p>
            <a:p>
              <a:pPr algn="ctr"/>
              <a:r>
                <a:rPr lang="ru-RU" dirty="0">
                  <a:latin typeface="Bahnschrift" panose="020B0502040204020203" pitchFamily="34" charset="0"/>
                </a:rPr>
                <a:t>На основе материалов, предоставленных из семейного архива </a:t>
              </a:r>
              <a:r>
                <a:rPr lang="ru-RU" dirty="0" smtClean="0">
                  <a:latin typeface="Bahnschrift" panose="020B0502040204020203" pitchFamily="34" charset="0"/>
                </a:rPr>
                <a:t>воспитанников,  интернет – источника  </a:t>
              </a:r>
              <a:r>
                <a:rPr lang="en-US" dirty="0">
                  <a:latin typeface="Bahnschrift" panose="020B0502040204020203" pitchFamily="34" charset="0"/>
                </a:rPr>
                <a:t>https://nashural.ru/mesta/sverdlovskaya-oblast/olen-ruchyi/</a:t>
              </a:r>
              <a:endParaRPr lang="ru-RU" dirty="0">
                <a:latin typeface="Bahnschrift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91853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500"/>
                            </p:stCondLst>
                            <p:childTnLst>
                              <p:par>
                                <p:cTn id="156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00"/>
                            </p:stCondLst>
                            <p:childTnLst>
                              <p:par>
                                <p:cTn id="17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2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500"/>
                            </p:stCondLst>
                            <p:childTnLst>
                              <p:par>
                                <p:cTn id="18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500"/>
                            </p:stCondLst>
                            <p:childTnLst>
                              <p:par>
                                <p:cTn id="20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>
                      <p:stCondLst>
                        <p:cond delay="0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4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500"/>
                            </p:stCondLst>
                            <p:childTnLst>
                              <p:par>
                                <p:cTn id="220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0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500"/>
                            </p:stCondLst>
                            <p:childTnLst>
                              <p:par>
                                <p:cTn id="2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6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500"/>
                            </p:stCondLst>
                            <p:childTnLst>
                              <p:par>
                                <p:cTn id="25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258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9" fill="hold">
                      <p:stCondLst>
                        <p:cond delay="0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2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500"/>
                            </p:stCondLst>
                            <p:childTnLst>
                              <p:par>
                                <p:cTn id="26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274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5" fill="hold">
                      <p:stCondLst>
                        <p:cond delay="0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8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500"/>
                            </p:stCondLst>
                            <p:childTnLst>
                              <p:par>
                                <p:cTn id="284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290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1" fill="hold">
                      <p:stCondLst>
                        <p:cond delay="0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4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500"/>
                            </p:stCondLst>
                            <p:childTnLst>
                              <p:par>
                                <p:cTn id="30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306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7" fill="hold">
                      <p:stCondLst>
                        <p:cond delay="0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0" dur="5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1" dur="5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2" dur="5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5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5" fill="hold">
                            <p:stCondLst>
                              <p:cond delay="500"/>
                            </p:stCondLst>
                            <p:childTnLst>
                              <p:par>
                                <p:cTn id="316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  <p:seq concurrent="1" nextAc="seek">
              <p:cTn id="322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3" fill="hold">
                      <p:stCondLst>
                        <p:cond delay="0"/>
                      </p:stCondLst>
                      <p:childTnLst>
                        <p:par>
                          <p:cTn id="324" fill="hold">
                            <p:stCondLst>
                              <p:cond delay="0"/>
                            </p:stCondLst>
                            <p:childTnLst>
                              <p:par>
                                <p:cTn id="32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6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7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8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500"/>
                            </p:stCondLst>
                            <p:childTnLst>
                              <p:par>
                                <p:cTn id="33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4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6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338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9" fill="hold">
                      <p:stCondLst>
                        <p:cond delay="0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2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7" fill="hold">
                            <p:stCondLst>
                              <p:cond delay="500"/>
                            </p:stCondLst>
                            <p:childTnLst>
                              <p:par>
                                <p:cTn id="34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0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3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354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5" fill="hold">
                      <p:stCondLst>
                        <p:cond delay="0"/>
                      </p:stCondLst>
                      <p:childTnLst>
                        <p:par>
                          <p:cTn id="356" fill="hold">
                            <p:stCondLst>
                              <p:cond delay="0"/>
                            </p:stCondLst>
                            <p:childTnLst>
                              <p:par>
                                <p:cTn id="357" presetID="17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8" dur="5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9" dur="5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0" dur="5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5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3" fill="hold">
                            <p:stCondLst>
                              <p:cond delay="500"/>
                            </p:stCondLst>
                            <p:childTnLst>
                              <p:par>
                                <p:cTn id="36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6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7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9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370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1" fill="hold">
                      <p:stCondLst>
                        <p:cond delay="0"/>
                      </p:stCondLst>
                      <p:childTnLst>
                        <p:par>
                          <p:cTn id="372" fill="hold">
                            <p:stCondLst>
                              <p:cond delay="0"/>
                            </p:stCondLst>
                            <p:childTnLst>
                              <p:par>
                                <p:cTn id="373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4" dur="5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5" dur="5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6" dur="5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7" dur="5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9" fill="hold">
                            <p:stCondLst>
                              <p:cond delay="500"/>
                            </p:stCondLst>
                            <p:childTnLst>
                              <p:par>
                                <p:cTn id="380" presetID="17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2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3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5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</p:childTnLst>
        </p:cTn>
      </p:par>
    </p:tnLst>
    <p:bldLst>
      <p:bldP spid="105" grpId="0" animBg="1"/>
      <p:bldP spid="105" grpId="1" animBg="1"/>
      <p:bldP spid="5" grpId="0" animBg="1"/>
      <p:bldP spid="5" grpId="1" animBg="1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142</TotalTime>
  <Words>599</Words>
  <Application>Microsoft Office PowerPoint</Application>
  <PresentationFormat>Экран (4:3)</PresentationFormat>
  <Paragraphs>36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Bahnschrift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Георгий Аствацатуров</dc:creator>
  <cp:lastModifiedBy>PCC</cp:lastModifiedBy>
  <cp:revision>12</cp:revision>
  <dcterms:created xsi:type="dcterms:W3CDTF">2020-02-11T02:21:03Z</dcterms:created>
  <dcterms:modified xsi:type="dcterms:W3CDTF">2020-11-28T10:24:52Z</dcterms:modified>
</cp:coreProperties>
</file>